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80"/>
  </p:handoutMasterIdLst>
  <p:sldIdLst>
    <p:sldId id="304" r:id="rId3"/>
    <p:sldId id="826" r:id="rId5"/>
    <p:sldId id="308" r:id="rId6"/>
    <p:sldId id="9955" r:id="rId7"/>
    <p:sldId id="6057" r:id="rId8"/>
    <p:sldId id="6060" r:id="rId9"/>
    <p:sldId id="9956" r:id="rId10"/>
    <p:sldId id="857" r:id="rId11"/>
    <p:sldId id="6055" r:id="rId12"/>
    <p:sldId id="6056" r:id="rId13"/>
    <p:sldId id="864" r:id="rId14"/>
    <p:sldId id="865" r:id="rId15"/>
    <p:sldId id="866" r:id="rId16"/>
    <p:sldId id="867" r:id="rId17"/>
    <p:sldId id="868" r:id="rId18"/>
    <p:sldId id="869" r:id="rId19"/>
    <p:sldId id="870" r:id="rId20"/>
    <p:sldId id="871" r:id="rId21"/>
    <p:sldId id="872" r:id="rId22"/>
    <p:sldId id="9957" r:id="rId23"/>
    <p:sldId id="876" r:id="rId24"/>
    <p:sldId id="880" r:id="rId25"/>
    <p:sldId id="881" r:id="rId26"/>
    <p:sldId id="882" r:id="rId27"/>
    <p:sldId id="9958" r:id="rId28"/>
    <p:sldId id="883" r:id="rId29"/>
    <p:sldId id="886" r:id="rId30"/>
    <p:sldId id="9959" r:id="rId31"/>
    <p:sldId id="9960" r:id="rId32"/>
    <p:sldId id="1074" r:id="rId33"/>
    <p:sldId id="1080" r:id="rId34"/>
    <p:sldId id="1116" r:id="rId35"/>
    <p:sldId id="1852" r:id="rId36"/>
    <p:sldId id="1082" r:id="rId37"/>
    <p:sldId id="1083" r:id="rId38"/>
    <p:sldId id="1853" r:id="rId39"/>
    <p:sldId id="1086" r:id="rId40"/>
    <p:sldId id="1087" r:id="rId41"/>
    <p:sldId id="1095" r:id="rId42"/>
    <p:sldId id="1847" r:id="rId43"/>
    <p:sldId id="9965" r:id="rId44"/>
    <p:sldId id="828" r:id="rId45"/>
    <p:sldId id="903" r:id="rId46"/>
    <p:sldId id="907" r:id="rId47"/>
    <p:sldId id="9966" r:id="rId48"/>
    <p:sldId id="790" r:id="rId49"/>
    <p:sldId id="791" r:id="rId50"/>
    <p:sldId id="792" r:id="rId51"/>
    <p:sldId id="793" r:id="rId52"/>
    <p:sldId id="795" r:id="rId53"/>
    <p:sldId id="796" r:id="rId54"/>
    <p:sldId id="797" r:id="rId55"/>
    <p:sldId id="798" r:id="rId56"/>
    <p:sldId id="799" r:id="rId57"/>
    <p:sldId id="800" r:id="rId58"/>
    <p:sldId id="801" r:id="rId59"/>
    <p:sldId id="802" r:id="rId60"/>
    <p:sldId id="803" r:id="rId61"/>
    <p:sldId id="804" r:id="rId62"/>
    <p:sldId id="805" r:id="rId63"/>
    <p:sldId id="806" r:id="rId64"/>
    <p:sldId id="807" r:id="rId65"/>
    <p:sldId id="9967" r:id="rId66"/>
    <p:sldId id="809" r:id="rId67"/>
    <p:sldId id="810" r:id="rId68"/>
    <p:sldId id="830" r:id="rId69"/>
    <p:sldId id="811" r:id="rId70"/>
    <p:sldId id="9968" r:id="rId71"/>
    <p:sldId id="820" r:id="rId72"/>
    <p:sldId id="821" r:id="rId73"/>
    <p:sldId id="837" r:id="rId74"/>
    <p:sldId id="6028" r:id="rId75"/>
    <p:sldId id="9969" r:id="rId76"/>
    <p:sldId id="6029" r:id="rId77"/>
    <p:sldId id="6031" r:id="rId78"/>
    <p:sldId id="6034" r:id="rId79"/>
  </p:sldIdLst>
  <p:sldSz cx="9144000" cy="5143500" type="screen16x9"/>
  <p:notesSz cx="6858000" cy="9144000"/>
  <p:custDataLst>
    <p:tags r:id="rId8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435CC8"/>
    <a:srgbClr val="FFC600"/>
    <a:srgbClr val="1F2B88"/>
    <a:srgbClr val="FFC000"/>
    <a:srgbClr val="242C52"/>
    <a:srgbClr val="6880B1"/>
    <a:srgbClr val="FFBB0A"/>
    <a:srgbClr val="FFC102"/>
    <a:srgbClr val="1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88142"/>
  </p:normalViewPr>
  <p:slideViewPr>
    <p:cSldViewPr snapToGrid="0" snapToObjects="1" showGuides="1">
      <p:cViewPr varScale="1">
        <p:scale>
          <a:sx n="128" d="100"/>
          <a:sy n="128" d="100"/>
        </p:scale>
        <p:origin x="1096" y="160"/>
      </p:cViewPr>
      <p:guideLst>
        <p:guide orient="horz" pos="161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4" Type="http://schemas.openxmlformats.org/officeDocument/2006/relationships/tags" Target="tags/tag1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1) 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软件测试如何支撑或协助“</a:t>
            </a:r>
            <a:r>
              <a:rPr lang="zh-CN" altLang="en-US" sz="1200" b="1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持续不断地及早交付有价值的软件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”？如何在非常有限的时间内进行充分的测试？</a:t>
            </a:r>
            <a:endParaRPr lang="en-US" altLang="zh-CN" sz="1200" i="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2) “</a:t>
            </a:r>
            <a:r>
              <a:rPr lang="zh-CN" altLang="en-US" sz="1200" b="1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欣然面对需求变化，即使在开发后期也一样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 ，那么测试如何适应这种变化？如何快速地完成回归测试？</a:t>
            </a:r>
            <a:endParaRPr lang="en-US" altLang="zh-CN" sz="1200" i="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3) 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敏捷开发强调开发和测试一起工作，“</a:t>
            </a:r>
            <a:r>
              <a:rPr lang="zh-CN" altLang="en-US" sz="1200" b="1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项目中的每一天都不例外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”，在这样的原则下，如何去做敏捷测试？</a:t>
            </a:r>
            <a:endParaRPr lang="zh-CN" altLang="en-US" sz="1200" i="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1200" b="1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可工作的软件是进度的首要度量标准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”，谁做的测试不重要，关键是要有准备好的测试，随时验证已完成的工作。</a:t>
            </a:r>
            <a:endParaRPr lang="zh-CN" altLang="en-US" sz="1200" i="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1200" b="1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坚持不懈地追求技术卓越和良好设计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”，在处理每个测试任务时，都应该找到最有效的办法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1) 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软件测试如何支撑或协助“</a:t>
            </a:r>
            <a:r>
              <a:rPr lang="zh-CN" altLang="en-US" sz="1200" b="1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持续不断地及早交付有价值的软件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”？如何在非常有限的时间内进行充分的测试？</a:t>
            </a:r>
            <a:endParaRPr lang="en-US" altLang="zh-CN" sz="1200" i="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2) “</a:t>
            </a:r>
            <a:r>
              <a:rPr lang="zh-CN" altLang="en-US" sz="1200" b="1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欣然面对需求变化，即使在开发后期也一样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 ，那么测试如何适应这种变化？如何快速地完成回归测试？</a:t>
            </a:r>
            <a:endParaRPr lang="en-US" altLang="zh-CN" sz="1200" i="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3) 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敏捷开发强调开发和测试一起工作，“</a:t>
            </a:r>
            <a:r>
              <a:rPr lang="zh-CN" altLang="en-US" sz="1200" b="1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项目中的每一天都不例外</a:t>
            </a:r>
            <a:r>
              <a:rPr lang="zh-CN" altLang="en-US" sz="1200" i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”，在这样的原则下，如何去做敏捷测试？</a:t>
            </a:r>
            <a:endParaRPr lang="zh-CN" altLang="en-US" sz="1200" i="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B238D8-21EF-42B6-9692-84917FFC5B1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B238D8-21EF-42B6-9692-84917FFC5B1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kern="1200" dirty="0">
                <a:solidFill>
                  <a:srgbClr val="FF6600"/>
                </a:solidFill>
                <a:latin typeface="+mn-ea"/>
                <a:ea typeface="宋体" panose="02010600030101010101" pitchFamily="2" charset="-122"/>
                <a:cs typeface="+mn-cs"/>
              </a:rPr>
              <a:t>Charter</a:t>
            </a:r>
            <a:r>
              <a:rPr kumimoji="1" lang="zh-CN" altLang="en-US" sz="1200" b="1" kern="1200" dirty="0">
                <a:solidFill>
                  <a:srgbClr val="FF6600"/>
                </a:solidFill>
                <a:latin typeface="+mn-ea"/>
                <a:ea typeface="宋体" panose="02010600030101010101" pitchFamily="2" charset="-122"/>
                <a:cs typeface="+mn-cs"/>
              </a:rPr>
              <a:t>还具有什么重要属性？ 优先级</a:t>
            </a:r>
            <a:endParaRPr kumimoji="1" lang="en-US" altLang="zh-CN" sz="1200" b="1" kern="1200" dirty="0">
              <a:solidFill>
                <a:srgbClr val="FF6600"/>
              </a:solidFill>
              <a:latin typeface="+mn-ea"/>
              <a:ea typeface="宋体" panose="02010600030101010101" pitchFamily="2" charset="-122"/>
              <a:cs typeface="+mn-cs"/>
            </a:endParaRPr>
          </a:p>
          <a:p>
            <a:pPr marL="0" marR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/>
              <a:t>Session</a:t>
            </a:r>
            <a:r>
              <a:rPr kumimoji="1" lang="zh-CN" altLang="en-US" dirty="0"/>
              <a:t> 可以看成一个更具体的测试任务，</a:t>
            </a:r>
            <a:r>
              <a:rPr kumimoji="1" lang="en-US" altLang="zh-CN" dirty="0"/>
              <a:t>Mission</a:t>
            </a:r>
            <a:r>
              <a:rPr kumimoji="1" lang="zh-CN" altLang="en-US" dirty="0"/>
              <a:t>：任务，</a:t>
            </a:r>
            <a:r>
              <a:rPr kumimoji="1" lang="en-US" altLang="zh-CN" dirty="0"/>
              <a:t>Session</a:t>
            </a:r>
            <a:r>
              <a:rPr kumimoji="1" lang="zh-CN" altLang="en-US" dirty="0"/>
              <a:t>是为了完成</a:t>
            </a:r>
            <a:r>
              <a:rPr kumimoji="1" lang="en-US" altLang="zh-CN" dirty="0"/>
              <a:t>Mission</a:t>
            </a:r>
            <a:r>
              <a:rPr kumimoji="1" lang="zh-CN" altLang="en-US" dirty="0"/>
              <a:t>的子任务</a:t>
            </a:r>
            <a:endParaRPr kumimoji="1" lang="en-US" altLang="zh-CN" dirty="0"/>
          </a:p>
          <a:p>
            <a:pPr marL="0" marR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kern="1200" dirty="0">
              <a:solidFill>
                <a:srgbClr val="FF6600"/>
              </a:solidFill>
              <a:latin typeface="+mn-ea"/>
              <a:ea typeface="宋体" panose="02010600030101010101" pitchFamily="2" charset="-122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D0F06F-8731-4C41-9724-CF9F89A92107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C18BA-0F23-5B45-A3ED-266DC1B0382C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简洁的文档，</a:t>
            </a:r>
            <a:endParaRPr kumimoji="1" lang="en-US" altLang="zh-CN" dirty="0"/>
          </a:p>
          <a:p>
            <a:r>
              <a:rPr kumimoji="1" lang="zh-CN" altLang="en-US" dirty="0"/>
              <a:t>面对面沟通更重要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D0F06F-8731-4C41-9724-CF9F89A92107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C18BA-0F23-5B45-A3ED-266DC1B0382C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传统的测试计划可以分成什么？测试任务、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suite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cases</a:t>
            </a:r>
            <a:endParaRPr kumimoji="1" lang="en-US" altLang="zh-CN" dirty="0"/>
          </a:p>
          <a:p>
            <a:r>
              <a:rPr kumimoji="1" lang="zh-CN" altLang="en-US" dirty="0"/>
              <a:t>还是能对应起来的 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D0F06F-8731-4C41-9724-CF9F89A92107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C18BA-0F23-5B45-A3ED-266DC1B0382C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我们“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 a ..., I want to ..., so that ...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”标准格式描述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为了让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的制定更有效和简洁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一种标准格式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"By testing ...through ... to ..."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来规范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的制定。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通过这样的格式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可以强迫你在开始测试前就明确本次测试中核心的 三个元素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zh-CN" altLang="en-US" sz="1200" b="1" kern="1200" dirty="0">
                <a:solidFill>
                  <a:srgbClr val="3366FF"/>
                </a:solidFill>
                <a:effectLst/>
                <a:latin typeface="+mn-lt"/>
                <a:ea typeface="+mn-ea"/>
                <a:cs typeface="+mn-cs"/>
              </a:rPr>
              <a:t> 测试范围、测试方法、测试目标。</a:t>
            </a:r>
            <a:endParaRPr lang="en-US" altLang="zh-CN" sz="1200" b="1" kern="1200" dirty="0">
              <a:solidFill>
                <a:srgbClr val="3366FF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按照这样的格式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我们可以较容易地制定出有效的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arenR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通过参考需求文档测试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功能来熟悉此功能与其它系统的交互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arenR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通过数据的多样性变化来测试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流程对各种数据的容错能力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arenR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通过检查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来测试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模块是否符合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规范 </a:t>
            </a:r>
            <a:endParaRPr lang="zh-CN" altLang="en-US" dirty="0"/>
          </a:p>
          <a:p>
            <a:pPr marL="228600" indent="-228600">
              <a:buFont typeface="+mj-lt"/>
              <a:buAutoNum type="alphaLcParenR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0C103-B5B4-4903-873C-B2D26352FF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比较规范，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D0F06F-8731-4C41-9724-CF9F89A92107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C18BA-0F23-5B45-A3ED-266DC1B0382C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Opportunity testing is any testing that doesn’t fit the charter of the session. Since we’re in doing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exploratory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testing, we remind and encourage testers that it’s okay to divert from their charter if they stumble into an off-charter problem that looks important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0C103-B5B4-4903-873C-B2D26352FF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i="0" dirty="0">
                <a:latin typeface="Yuanti SC" charset="-122"/>
                <a:ea typeface="Yuanti SC" charset="-122"/>
                <a:cs typeface="Yuanti SC" charset="-122"/>
              </a:rPr>
              <a:t>只要遵循简单的格式（如“</a:t>
            </a:r>
            <a:r>
              <a:rPr lang="en-US" altLang="zh-CN" sz="1200" i="0" dirty="0">
                <a:latin typeface="Yuanti SC" charset="-122"/>
                <a:ea typeface="Yuanti SC" charset="-122"/>
                <a:cs typeface="Yuanti SC" charset="-122"/>
              </a:rPr>
              <a:t>#”</a:t>
            </a:r>
            <a:r>
              <a:rPr lang="zh-CN" altLang="en-US" sz="1200" i="0" dirty="0">
                <a:latin typeface="Yuanti SC" charset="-122"/>
                <a:ea typeface="Yuanti SC" charset="-122"/>
                <a:cs typeface="Yuanti SC" charset="-122"/>
              </a:rPr>
              <a:t>标记各项内容），就可以产生易于自动分析的报表，通过特定工具汇总，产生测试报告和图表。</a:t>
            </a:r>
            <a:endParaRPr lang="zh-CN" altLang="en-US" sz="1200" i="0" dirty="0">
              <a:latin typeface="Yuanti SC" charset="-122"/>
              <a:ea typeface="Yuanti SC" charset="-122"/>
              <a:cs typeface="Yuanti SC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42D48-9F17-4F36-976F-4011B93EEA08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传统的软件测试过程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4.1.1 </a:t>
            </a: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W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模型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4.1.2 </a:t>
            </a:r>
            <a:r>
              <a:rPr lang="en-GB" altLang="zh-CN" sz="1200" kern="100" dirty="0" err="1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TMap</a:t>
            </a: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NEXT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敏捷测试过程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4.2.1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敏捷测试的价值观和原则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4.2.2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传统测试和敏捷测试的区别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4.2.3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敏捷测试流程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4.2.4 </a:t>
            </a: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SBTM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4.3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软件测试流派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测试过程改进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4.4.1 </a:t>
            </a:r>
            <a:r>
              <a:rPr lang="en-GB" altLang="zh-CN" sz="1200" kern="100" dirty="0" err="1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TMMi</a:t>
            </a: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	89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4.4.2 TPI NEXT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4.4.3 CTP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4.4.4 STEP	</a:t>
            </a:r>
            <a:endParaRPr lang="en-GB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GB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4.5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软件测试标准与规范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小结	</a:t>
            </a: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102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思考题	</a:t>
            </a: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103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6367" y="4344301"/>
            <a:ext cx="5486400" cy="41134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没有：生命周期模型、测试规格技术、静态测试技术、办公环境、测试功能与培训、评估、底层测试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不同的：介入时间 </a:t>
            </a:r>
            <a:r>
              <a:rPr lang="en-US" altLang="zh-CN" dirty="0"/>
              <a:t>– Degree of Involvement</a:t>
            </a:r>
            <a:r>
              <a:rPr lang="zh-CN" altLang="en-US" dirty="0"/>
              <a:t>， 测试自动化 </a:t>
            </a:r>
            <a:r>
              <a:rPr lang="en-US" altLang="zh-CN" dirty="0"/>
              <a:t>-  Test tools, </a:t>
            </a:r>
            <a:r>
              <a:rPr lang="zh-CN" altLang="en-US" dirty="0"/>
              <a:t>承诺与动力 </a:t>
            </a:r>
            <a:r>
              <a:rPr lang="en-US" altLang="zh-CN" dirty="0"/>
              <a:t>– Stakeholder commitment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方法的范围 </a:t>
            </a:r>
            <a:r>
              <a:rPr lang="en-US" altLang="zh-CN" dirty="0"/>
              <a:t>– Methodology practice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新增：</a:t>
            </a:r>
            <a:r>
              <a:rPr lang="en-US" altLang="zh-CN" dirty="0"/>
              <a:t>Test Organization, Test case design, Tester professionalism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2184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4301"/>
            <a:ext cx="5029200" cy="411342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重点学习内容，可以通过留实操作业或提问的方式，巩固学习成果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每课</a:t>
            </a:r>
            <a:r>
              <a:rPr lang="zh-CN" altLang="en-US" sz="12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结束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时使用“以上是本节课的内容”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这一章讲到这里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2308"/>
          <a:stretch>
            <a:fillRect/>
          </a:stretch>
        </p:blipFill>
        <p:spPr>
          <a:xfrm>
            <a:off x="-2" y="6976"/>
            <a:ext cx="9144002" cy="5136524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628650" y="3333947"/>
            <a:ext cx="78867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628650" y="2092075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8" name="组合 10"/>
          <p:cNvGrpSpPr/>
          <p:nvPr userDrawn="1"/>
        </p:nvGrpSpPr>
        <p:grpSpPr>
          <a:xfrm>
            <a:off x="628651" y="1905306"/>
            <a:ext cx="4936937" cy="1363896"/>
            <a:chOff x="2666198" y="2543397"/>
            <a:chExt cx="7199697" cy="1316333"/>
          </a:xfrm>
        </p:grpSpPr>
        <p:cxnSp>
          <p:nvCxnSpPr>
            <p:cNvPr id="9" name="直线连接符 8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628650" y="4357416"/>
            <a:ext cx="7886700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企业服务VI系统-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73"/>
            <a:ext cx="9144000" cy="520085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485330" y="1907549"/>
            <a:ext cx="4173344" cy="1338513"/>
            <a:chOff x="2666197" y="2543397"/>
            <a:chExt cx="7199698" cy="1784684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7" y="4328081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8"/>
          <p:cNvSpPr>
            <a:spLocks noGrp="1"/>
          </p:cNvSpPr>
          <p:nvPr>
            <p:ph type="title"/>
          </p:nvPr>
        </p:nvSpPr>
        <p:spPr>
          <a:xfrm>
            <a:off x="688206" y="2074664"/>
            <a:ext cx="7886700" cy="994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65548" y="-62094"/>
            <a:ext cx="9209548" cy="5205594"/>
          </a:xfrm>
          <a:prstGeom prst="rect">
            <a:avLst/>
          </a:prstGeom>
          <a:solidFill>
            <a:srgbClr val="202B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89965" y="3455341"/>
            <a:ext cx="8125385" cy="532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n>
                  <a:noFill/>
                </a:ln>
                <a:solidFill>
                  <a:srgbClr val="FFE1A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389965" y="2092075"/>
            <a:ext cx="8125385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389965" y="4357416"/>
            <a:ext cx="8125385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pic>
        <p:nvPicPr>
          <p:cNvPr id="11" name="图片 10" descr="方块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91" y="516282"/>
            <a:ext cx="6887024" cy="41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7" name="图片 6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4314"/>
            <a:ext cx="9144000" cy="9076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275" y="2124075"/>
            <a:ext cx="7029450" cy="895350"/>
          </a:xfrm>
          <a:prstGeom prst="rect">
            <a:avLst/>
          </a:prstGeom>
        </p:spPr>
      </p:pic>
      <p:sp>
        <p:nvSpPr>
          <p:cNvPr id="27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7275" y="1146724"/>
            <a:ext cx="6524474" cy="1954701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FA967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02B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None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2pPr>
            <a:lvl3pPr marL="8572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3pPr>
            <a:lvl4pPr marL="12001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4pPr>
            <a:lvl5pPr marL="15430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86810" y="357173"/>
            <a:ext cx="1058582" cy="341703"/>
            <a:chOff x="-86810" y="357173"/>
            <a:chExt cx="1058582" cy="341703"/>
          </a:xfrm>
        </p:grpSpPr>
        <p:sp>
          <p:nvSpPr>
            <p:cNvPr id="32" name="圆角矩形 31"/>
            <p:cNvSpPr/>
            <p:nvPr userDrawn="1"/>
          </p:nvSpPr>
          <p:spPr>
            <a:xfrm>
              <a:off x="-86810" y="357173"/>
              <a:ext cx="742758" cy="341703"/>
            </a:xfrm>
            <a:prstGeom prst="roundRect">
              <a:avLst>
                <a:gd name="adj" fmla="val 10047"/>
              </a:avLst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1D242E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3" name="燕尾形 32"/>
            <p:cNvSpPr/>
            <p:nvPr userDrawn="1"/>
          </p:nvSpPr>
          <p:spPr>
            <a:xfrm>
              <a:off x="709555" y="357173"/>
              <a:ext cx="262217" cy="341703"/>
            </a:xfrm>
            <a:prstGeom prst="chevron">
              <a:avLst/>
            </a:prstGeom>
            <a:solidFill>
              <a:srgbClr val="CFA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4" name="燕尾形 33"/>
            <p:cNvSpPr/>
            <p:nvPr userDrawn="1"/>
          </p:nvSpPr>
          <p:spPr>
            <a:xfrm>
              <a:off x="524839" y="357173"/>
              <a:ext cx="262217" cy="341703"/>
            </a:xfrm>
            <a:prstGeom prst="chevron">
              <a:avLst/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FFC600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35" name="文本框 34"/>
          <p:cNvSpPr txBox="1"/>
          <p:nvPr userDrawn="1"/>
        </p:nvSpPr>
        <p:spPr>
          <a:xfrm>
            <a:off x="0" y="328930"/>
            <a:ext cx="786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" panose="020F0502020204030204" charset="-122"/>
              </a:rPr>
              <a:t>目录</a:t>
            </a:r>
            <a:endParaRPr kumimoji="1" lang="zh-CN" altLang="en-US" sz="2000" b="1" i="0" dirty="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73460"/>
            <a:ext cx="9144000" cy="117157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4961614"/>
            <a:ext cx="9144000" cy="18188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 descr="形状 3.png"/>
          <p:cNvPicPr>
            <a:picLocks noChangeAspect="1"/>
          </p:cNvPicPr>
          <p:nvPr userDrawn="1"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38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8"/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6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7" name="圆角矩形 6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9" name="燕尾形 8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0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D27094D-FE74-4D01-A432-3D2227A9A01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8"/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9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0" name="圆角矩形 9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1" name="燕尾形 10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2" name="燕尾形 11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3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D27094D-FE74-4D01-A432-3D2227A9A01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0" y="4908948"/>
            <a:ext cx="9144000" cy="2012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E2DA07-CE19-4C9B-A0EC-06D3955056CF}" type="slidenum">
              <a:rPr lang="en-US" altLang="zh-CN"/>
            </a:fld>
            <a:endParaRPr lang="en-US" altLang="zh-CN"/>
          </a:p>
        </p:txBody>
      </p:sp>
      <p:sp>
        <p:nvSpPr>
          <p:cNvPr id="15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7357005" cy="523875"/>
          </a:xfr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6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7" name="圆角矩形 16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8" name="燕尾形 17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9" name="燕尾形 18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20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582038" y="1278636"/>
            <a:ext cx="7128035" cy="2233865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0" y="4810352"/>
            <a:ext cx="9144000" cy="201216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68BECB6-6F87-4AA7-A36C-D5289AC9CF42}" type="slidenum">
              <a:rPr lang="en-US" altLang="zh-CN" smtClean="0"/>
            </a:fld>
            <a:endParaRPr lang="en-US" altLang="zh-CN"/>
          </a:p>
        </p:txBody>
      </p:sp>
      <p:grpSp>
        <p:nvGrpSpPr>
          <p:cNvPr id="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4" name="圆角矩形 3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5" name="燕尾形 4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6" name="燕尾形 5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45777" y="232540"/>
            <a:ext cx="7338557" cy="600799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580150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5777" y="232540"/>
            <a:ext cx="7338557" cy="600799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E2DA07-CE19-4C9B-A0EC-06D3955056CF}" type="slidenum">
              <a:rPr lang="en-US" altLang="zh-CN"/>
            </a:fld>
            <a:endParaRPr lang="en-US" altLang="zh-CN"/>
          </a:p>
        </p:txBody>
      </p:sp>
      <p:grpSp>
        <p:nvGrpSpPr>
          <p:cNvPr id="5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6" name="圆角矩形 5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7" name="燕尾形 6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6094807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816111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2124074"/>
            <a:ext cx="9144000" cy="886279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15004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5" name="组 4"/>
          <p:cNvGrpSpPr/>
          <p:nvPr userDrawn="1"/>
        </p:nvGrpSpPr>
        <p:grpSpPr>
          <a:xfrm>
            <a:off x="-240" y="2307068"/>
            <a:ext cx="9149737" cy="529364"/>
            <a:chOff x="-240" y="2284885"/>
            <a:chExt cx="9149737" cy="529364"/>
          </a:xfrm>
        </p:grpSpPr>
        <p:grpSp>
          <p:nvGrpSpPr>
            <p:cNvPr id="3" name="组 2"/>
            <p:cNvGrpSpPr/>
            <p:nvPr userDrawn="1"/>
          </p:nvGrpSpPr>
          <p:grpSpPr>
            <a:xfrm>
              <a:off x="-240" y="2284885"/>
              <a:ext cx="263291" cy="529364"/>
              <a:chOff x="-240" y="2284885"/>
              <a:chExt cx="263291" cy="529364"/>
            </a:xfrm>
          </p:grpSpPr>
          <p:sp>
            <p:nvSpPr>
              <p:cNvPr id="13" name="五边形 12"/>
              <p:cNvSpPr/>
              <p:nvPr userDrawn="1"/>
            </p:nvSpPr>
            <p:spPr>
              <a:xfrm>
                <a:off x="-240" y="2284885"/>
                <a:ext cx="263291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" name="五边形 1"/>
              <p:cNvSpPr/>
              <p:nvPr userDrawn="1"/>
            </p:nvSpPr>
            <p:spPr>
              <a:xfrm>
                <a:off x="-240" y="2384919"/>
                <a:ext cx="163782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kumimoji="1"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  <p:grpSp>
          <p:nvGrpSpPr>
            <p:cNvPr id="4" name="组 3"/>
            <p:cNvGrpSpPr/>
            <p:nvPr userDrawn="1"/>
          </p:nvGrpSpPr>
          <p:grpSpPr>
            <a:xfrm>
              <a:off x="8890573" y="2284885"/>
              <a:ext cx="258924" cy="529364"/>
              <a:chOff x="8890573" y="2284885"/>
              <a:chExt cx="258924" cy="529364"/>
            </a:xfrm>
          </p:grpSpPr>
          <p:sp>
            <p:nvSpPr>
              <p:cNvPr id="18" name="五边形 17"/>
              <p:cNvSpPr/>
              <p:nvPr userDrawn="1"/>
            </p:nvSpPr>
            <p:spPr>
              <a:xfrm flipH="1">
                <a:off x="8890573" y="2284885"/>
                <a:ext cx="258924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0" name="五边形 19"/>
              <p:cNvSpPr/>
              <p:nvPr userDrawn="1"/>
            </p:nvSpPr>
            <p:spPr>
              <a:xfrm flipH="1">
                <a:off x="8988431" y="2384919"/>
                <a:ext cx="161066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42C5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8" name="图片 7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5824"/>
            <a:ext cx="9144000" cy="907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3" name="圆角矩形 2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</a:t>
            </a:r>
            <a:endParaRPr kumimoji="1" lang="zh-CN" sz="2400" b="1" i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 descr="32303038313139313b32303038313039333bb5e7c4d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" y="395605"/>
            <a:ext cx="264795" cy="264795"/>
          </a:xfrm>
          <a:prstGeom prst="rect">
            <a:avLst/>
          </a:prstGeom>
        </p:spPr>
      </p:pic>
      <p:sp>
        <p:nvSpPr>
          <p:cNvPr id="9" name="流程图: 内部贮存 8"/>
          <p:cNvSpPr/>
          <p:nvPr userDrawn="1"/>
        </p:nvSpPr>
        <p:spPr>
          <a:xfrm>
            <a:off x="127000" y="450215"/>
            <a:ext cx="167640" cy="76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践</a:t>
            </a:r>
            <a:endParaRPr kumimoji="1" lang="zh-CN" altLang="en-US" sz="2400" b="1" i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4" name="图片 3" descr="303b32303039333133313bb7c5b4f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05" y="381000"/>
            <a:ext cx="318135" cy="318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hyperlink" Target="http://eng.tmap.net/Hom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9.jpeg"/><Relationship Id="rId1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0.png"/><Relationship Id="rId1" Type="http://schemas.openxmlformats.org/officeDocument/2006/relationships/hyperlink" Target="http://www.tmap.net/en/tmap-n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1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5.emf"/><Relationship Id="rId1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hyperlink" Target="/Users/kerryzhu/Documents/2.4%20testing/7.%20%25E6%25B5%258B%25E8%25AF%2595%25E6%25A0%2587%25E5%2587%2586-standard/GBT%2015532-2008%20%25E8%25AE%25A1%25E7%25AE%2597%25E6%259C%25BA%25E8%25BD%25AF%25E4%25BB%25B6%25E6%25B5%258B%25E8%25AF%2595%25E8%25A7%2584%25E8%258C%2583.pdf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9890" y="1892935"/>
            <a:ext cx="7752624" cy="902513"/>
          </a:xfrm>
        </p:spPr>
        <p:txBody>
          <a:bodyPr>
            <a:noAutofit/>
          </a:bodyPr>
          <a:lstStyle/>
          <a:p>
            <a:pPr algn="l">
              <a:spcAft>
                <a:spcPts val="0"/>
              </a:spcAft>
            </a:pPr>
            <a:r>
              <a:rPr kumimoji="1" lang="zh-CN" altLang="en-US" sz="5400" b="1" dirty="0">
                <a:latin typeface="Tahoma" panose="020B0604030504040204" charset="0"/>
                <a:cs typeface="思源黑体 Bold" panose="020B0800000000000000" charset="-122"/>
              </a:rPr>
              <a:t>软件测试方法和技术</a:t>
            </a:r>
            <a:endParaRPr kumimoji="1" lang="zh-CN" altLang="en-US" sz="5400" b="1" dirty="0">
              <a:latin typeface="Tahoma" panose="020B0604030504040204" charset="0"/>
              <a:cs typeface="思源黑体 Bold" panose="020B08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645025" y="4357370"/>
            <a:ext cx="2263140" cy="346710"/>
          </a:xfrm>
        </p:spPr>
        <p:txBody>
          <a:bodyPr>
            <a:noAutofit/>
          </a:bodyPr>
          <a:lstStyle/>
          <a:p>
            <a:endParaRPr kumimoji="1" sz="1800" b="1" dirty="0">
              <a:solidFill>
                <a:schemeClr val="bg1"/>
              </a:solidFill>
            </a:endParaRPr>
          </a:p>
        </p:txBody>
      </p:sp>
      <p:grpSp>
        <p:nvGrpSpPr>
          <p:cNvPr id="5" name="组合 10"/>
          <p:cNvGrpSpPr/>
          <p:nvPr/>
        </p:nvGrpSpPr>
        <p:grpSpPr>
          <a:xfrm>
            <a:off x="446405" y="1723390"/>
            <a:ext cx="6461760" cy="1363980"/>
            <a:chOff x="2666198" y="2543397"/>
            <a:chExt cx="7199697" cy="1316333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2"/>
          <p:cNvSpPr>
            <a:spLocks noGrp="1"/>
          </p:cNvSpPr>
          <p:nvPr/>
        </p:nvSpPr>
        <p:spPr>
          <a:xfrm>
            <a:off x="389890" y="3250565"/>
            <a:ext cx="6359702" cy="46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pPr algn="l">
              <a:spcAft>
                <a:spcPts val="0"/>
              </a:spcAft>
            </a:pP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第</a:t>
            </a:r>
            <a:r>
              <a:rPr kumimoji="1" lang="en-US" altLang="zh-CN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4</a:t>
            </a: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章 软件测试流程和规范</a:t>
            </a:r>
            <a:endParaRPr kumimoji="1" lang="zh-CN" altLang="en-US" sz="3600" b="1" dirty="0">
              <a:solidFill>
                <a:srgbClr val="FFC000"/>
              </a:solidFill>
              <a:latin typeface="Tahoma" panose="020B0604030504040204" charset="0"/>
              <a:cs typeface="思源黑体 Bold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02" y="94799"/>
            <a:ext cx="1417284" cy="4724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72000" y="4744056"/>
            <a:ext cx="28365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  <a:endParaRPr kumimoji="1"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dirty="0"/>
              <a:t>系统测试的层次</a:t>
            </a:r>
            <a:endParaRPr kumimoji="1"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796960" y="973279"/>
            <a:ext cx="5982846" cy="3683863"/>
            <a:chOff x="1796960" y="973279"/>
            <a:chExt cx="5982846" cy="3683863"/>
          </a:xfrm>
        </p:grpSpPr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823091" y="2148601"/>
              <a:ext cx="1645920" cy="3416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系统设计的验证</a:t>
              </a:r>
              <a:endParaRPr lang="zh-CN" altLang="en-US" sz="162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3058267" y="973279"/>
              <a:ext cx="2890250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验证业务需求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 Box 6"/>
            <p:cNvSpPr txBox="1">
              <a:spLocks noChangeArrowheads="1"/>
            </p:cNvSpPr>
            <p:nvPr/>
          </p:nvSpPr>
          <p:spPr bwMode="auto">
            <a:xfrm>
              <a:off x="1796960" y="1201208"/>
              <a:ext cx="674374" cy="5161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53530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需求定义</a:t>
              </a:r>
              <a:endParaRPr lang="zh-CN" altLang="en-US" sz="162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2316894" y="2297266"/>
              <a:ext cx="708519" cy="5161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53530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2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2756700" y="3104744"/>
              <a:ext cx="1145858" cy="64081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53530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功能规格</a:t>
              </a:r>
              <a:endParaRPr lang="zh-CN" altLang="en-US" sz="162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sz="162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>
              <a:off x="2562463" y="1396837"/>
              <a:ext cx="2099509" cy="3260305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V="1">
              <a:off x="4651895" y="1390886"/>
              <a:ext cx="1947146" cy="3217986"/>
            </a:xfrm>
            <a:prstGeom prst="line">
              <a:avLst/>
            </a:prstGeom>
            <a:noFill/>
            <a:ln w="28575" cmpd="sng">
              <a:solidFill>
                <a:schemeClr val="tx2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2756700" y="1359149"/>
              <a:ext cx="3697117" cy="584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V="1">
              <a:off x="3475596" y="2493208"/>
              <a:ext cx="2365460" cy="368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Line 15"/>
            <p:cNvSpPr>
              <a:spLocks noChangeShapeType="1"/>
            </p:cNvSpPr>
            <p:nvPr/>
          </p:nvSpPr>
          <p:spPr bwMode="auto">
            <a:xfrm flipV="1">
              <a:off x="4032589" y="3449663"/>
              <a:ext cx="1193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17"/>
            <p:cNvSpPr txBox="1">
              <a:spLocks noChangeArrowheads="1"/>
            </p:cNvSpPr>
            <p:nvPr/>
          </p:nvSpPr>
          <p:spPr bwMode="auto">
            <a:xfrm>
              <a:off x="4040153" y="2710471"/>
              <a:ext cx="1282616" cy="5355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4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功能（规格）的验证</a:t>
              </a:r>
              <a:endParaRPr lang="zh-CN" altLang="en-US" sz="14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3719051" y="4216055"/>
              <a:ext cx="651510" cy="304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53530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</a:t>
              </a:r>
              <a:endParaRPr lang="zh-CN" altLang="en-US" sz="162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4973616" y="4216055"/>
              <a:ext cx="1145858" cy="304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53530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  <a:endParaRPr lang="zh-CN" altLang="en-US" sz="16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 Box 20"/>
            <p:cNvSpPr txBox="1">
              <a:spLocks noChangeArrowheads="1"/>
            </p:cNvSpPr>
            <p:nvPr/>
          </p:nvSpPr>
          <p:spPr bwMode="auto">
            <a:xfrm>
              <a:off x="5494132" y="3373168"/>
              <a:ext cx="1080135" cy="304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53530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集成测试</a:t>
              </a:r>
              <a:endParaRPr lang="zh-CN" altLang="en-US" sz="16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6090241" y="2432864"/>
              <a:ext cx="1110138" cy="304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53530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zh-CN" altLang="en-US" sz="16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 Box 22"/>
            <p:cNvSpPr txBox="1">
              <a:spLocks noChangeArrowheads="1"/>
            </p:cNvSpPr>
            <p:nvPr/>
          </p:nvSpPr>
          <p:spPr bwMode="auto">
            <a:xfrm>
              <a:off x="6701099" y="1281462"/>
              <a:ext cx="1078707" cy="304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53530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验收测试</a:t>
              </a:r>
              <a:endParaRPr lang="zh-CN" altLang="en-US" sz="16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3"/>
            <p:cNvSpPr>
              <a:spLocks noChangeArrowheads="1"/>
            </p:cNvSpPr>
            <p:nvPr/>
          </p:nvSpPr>
          <p:spPr bwMode="auto">
            <a:xfrm>
              <a:off x="2469692" y="1245507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"/>
            <p:cNvSpPr>
              <a:spLocks noChangeArrowheads="1"/>
            </p:cNvSpPr>
            <p:nvPr/>
          </p:nvSpPr>
          <p:spPr bwMode="auto">
            <a:xfrm>
              <a:off x="3156722" y="2391590"/>
              <a:ext cx="296469" cy="2770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"/>
            <p:cNvSpPr>
              <a:spLocks noChangeArrowheads="1"/>
            </p:cNvSpPr>
            <p:nvPr/>
          </p:nvSpPr>
          <p:spPr bwMode="auto">
            <a:xfrm>
              <a:off x="3716734" y="3311194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6"/>
            <p:cNvSpPr>
              <a:spLocks noChangeArrowheads="1"/>
            </p:cNvSpPr>
            <p:nvPr/>
          </p:nvSpPr>
          <p:spPr bwMode="auto">
            <a:xfrm>
              <a:off x="4252608" y="4178537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7"/>
            <p:cNvSpPr>
              <a:spLocks noChangeArrowheads="1"/>
            </p:cNvSpPr>
            <p:nvPr/>
          </p:nvSpPr>
          <p:spPr bwMode="auto">
            <a:xfrm>
              <a:off x="4762922" y="4125159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8"/>
            <p:cNvSpPr>
              <a:spLocks noChangeArrowheads="1"/>
            </p:cNvSpPr>
            <p:nvPr/>
          </p:nvSpPr>
          <p:spPr bwMode="auto">
            <a:xfrm>
              <a:off x="5204300" y="3302384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9"/>
            <p:cNvSpPr>
              <a:spLocks noChangeArrowheads="1"/>
            </p:cNvSpPr>
            <p:nvPr/>
          </p:nvSpPr>
          <p:spPr bwMode="auto">
            <a:xfrm>
              <a:off x="5838271" y="2338108"/>
              <a:ext cx="281334" cy="3042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30"/>
            <p:cNvSpPr>
              <a:spLocks noChangeArrowheads="1"/>
            </p:cNvSpPr>
            <p:nvPr/>
          </p:nvSpPr>
          <p:spPr bwMode="auto">
            <a:xfrm>
              <a:off x="6473152" y="1225177"/>
              <a:ext cx="281334" cy="3042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</a:ln>
            <a:effectLst/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 Box 31"/>
            <p:cNvSpPr txBox="1">
              <a:spLocks noChangeArrowheads="1"/>
            </p:cNvSpPr>
            <p:nvPr/>
          </p:nvSpPr>
          <p:spPr bwMode="auto">
            <a:xfrm>
              <a:off x="4327917" y="3699126"/>
              <a:ext cx="570390" cy="5355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4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代码验证</a:t>
              </a:r>
              <a:endParaRPr lang="zh-CN" altLang="en-US" sz="14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曲线连接符 51"/>
            <p:cNvCxnSpPr>
              <a:stCxn id="28" idx="1"/>
              <a:endCxn id="27" idx="1"/>
            </p:cNvCxnSpPr>
            <p:nvPr/>
          </p:nvCxnSpPr>
          <p:spPr bwMode="auto">
            <a:xfrm rot="10800000">
              <a:off x="1796960" y="1459292"/>
              <a:ext cx="519934" cy="1096058"/>
            </a:xfrm>
            <a:prstGeom prst="curvedConnector3">
              <a:avLst>
                <a:gd name="adj1" fmla="val 143967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" name="曲线连接符 52"/>
            <p:cNvCxnSpPr>
              <a:stCxn id="29" idx="1"/>
              <a:endCxn id="28" idx="1"/>
            </p:cNvCxnSpPr>
            <p:nvPr/>
          </p:nvCxnSpPr>
          <p:spPr bwMode="auto">
            <a:xfrm rot="10800000">
              <a:off x="2316894" y="2555350"/>
              <a:ext cx="439806" cy="869802"/>
            </a:xfrm>
            <a:prstGeom prst="curvedConnector3">
              <a:avLst>
                <a:gd name="adj1" fmla="val 151977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4" name="曲线连接符 53"/>
            <p:cNvCxnSpPr>
              <a:stCxn id="38" idx="1"/>
              <a:endCxn id="29" idx="1"/>
            </p:cNvCxnSpPr>
            <p:nvPr/>
          </p:nvCxnSpPr>
          <p:spPr bwMode="auto">
            <a:xfrm rot="10800000">
              <a:off x="2756701" y="3425152"/>
              <a:ext cx="962351" cy="943028"/>
            </a:xfrm>
            <a:prstGeom prst="curvedConnector3">
              <a:avLst>
                <a:gd name="adj1" fmla="val 123754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4452109" y="4325816"/>
              <a:ext cx="365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</p:spPr>
          <p:txBody>
            <a:bodyPr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5"/>
          <p:cNvSpPr>
            <a:spLocks noGrp="1" noChangeArrowheads="1"/>
          </p:cNvSpPr>
          <p:nvPr>
            <p:ph type="title"/>
          </p:nvPr>
        </p:nvSpPr>
        <p:spPr>
          <a:xfrm>
            <a:off x="558027" y="308781"/>
            <a:ext cx="4680567" cy="421481"/>
          </a:xfrm>
          <a:noFill/>
        </p:spPr>
        <p:txBody>
          <a:bodyPr>
            <a:normAutofit fontScale="90000"/>
          </a:bodyPr>
          <a:lstStyle/>
          <a:p>
            <a:pPr>
              <a:spcAft>
                <a:spcPts val="0"/>
              </a:spcAft>
            </a:pPr>
            <a:r>
              <a:rPr kumimoji="1"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4.1.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4" name="Picture 26" descr="4-6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65571" y="1329612"/>
            <a:ext cx="6628730" cy="3294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5"/>
          <p:cNvSpPr>
            <a:spLocks noGrp="1" noChangeArrowheads="1"/>
          </p:cNvSpPr>
          <p:nvPr>
            <p:ph type="title"/>
          </p:nvPr>
        </p:nvSpPr>
        <p:spPr>
          <a:xfrm>
            <a:off x="581516" y="330106"/>
            <a:ext cx="3274047" cy="612276"/>
          </a:xfrm>
          <a:noFill/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4.1.2 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952013" y="1161692"/>
            <a:ext cx="7569818" cy="19361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en-US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(Test Management Approach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，测试管理方法</a:t>
            </a:r>
            <a:r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基于风险策略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的测试方法体系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目的能更早地发现缺陷，以最小的成本、有效地、彻底地完成测试任务，以减少软件发布后的支持成本。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en-US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所定义的测试生命周期由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计划和控制、准备、说明、执行和完成等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阶段组成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34817" y="4279326"/>
            <a:ext cx="241046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1200" dirty="0">
                <a:hlinkClick r:id="rId1"/>
              </a:rPr>
              <a:t>参考：</a:t>
            </a:r>
            <a:r>
              <a:rPr lang="en-US" altLang="zh-CN" sz="1200" dirty="0">
                <a:hlinkClick r:id="rId1"/>
              </a:rPr>
              <a:t> http://eng.tmap.net/Home/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5"/>
          <p:cNvSpPr>
            <a:spLocks noGrp="1" noChangeArrowheads="1"/>
          </p:cNvSpPr>
          <p:nvPr>
            <p:ph type="title"/>
          </p:nvPr>
        </p:nvSpPr>
        <p:spPr>
          <a:xfrm>
            <a:off x="468394" y="249492"/>
            <a:ext cx="5310237" cy="508581"/>
          </a:xfrm>
          <a:noFill/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描述的生命周期模型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2" name="Picture 5" descr="4-7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39652" y="1005576"/>
            <a:ext cx="633393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5"/>
          <p:cNvSpPr>
            <a:spLocks noGrp="1" noChangeArrowheads="1"/>
          </p:cNvSpPr>
          <p:nvPr>
            <p:ph type="title"/>
          </p:nvPr>
        </p:nvSpPr>
        <p:spPr>
          <a:xfrm>
            <a:off x="553236" y="283271"/>
            <a:ext cx="2887548" cy="593422"/>
          </a:xfrm>
          <a:noFill/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基本内容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0" name="Picture 5" descr="4-9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470020" y="64219"/>
            <a:ext cx="3436495" cy="501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73592" y="1573816"/>
            <a:ext cx="3549616" cy="2027555"/>
          </a:xfrm>
          <a:prstGeom prst="rect">
            <a:avLst/>
          </a:prstGeom>
          <a:noFill/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67970" indent="-26797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/>
              <a:t>一个基于风险的测试方法</a:t>
            </a:r>
            <a:endParaRPr lang="en-US" altLang="zh-CN" dirty="0"/>
          </a:p>
          <a:p>
            <a:pPr marL="267970" indent="-26797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/>
              <a:t>基于风险的测试策略，来有效的分配测试投入</a:t>
            </a:r>
            <a:endParaRPr lang="en-US" altLang="zh-CN" dirty="0"/>
          </a:p>
          <a:p>
            <a:pPr marL="267970" indent="-267970" eaLnBrk="0" hangingPunct="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/>
              <a:t>在测试规划的各个时间点进行商业投入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5"/>
          <p:cNvSpPr>
            <a:spLocks noGrp="1" noChangeArrowheads="1"/>
          </p:cNvSpPr>
          <p:nvPr>
            <p:ph type="title"/>
          </p:nvPr>
        </p:nvSpPr>
        <p:spPr>
          <a:xfrm>
            <a:off x="600051" y="347869"/>
            <a:ext cx="4572555" cy="421481"/>
          </a:xfrm>
          <a:noFill/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kumimoji="1" lang="en-US" alt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三大基石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17386" y="1524892"/>
            <a:ext cx="2636671" cy="211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1"/>
          <p:cNvSpPr>
            <a:spLocks noChangeArrowheads="1"/>
          </p:cNvSpPr>
          <p:nvPr/>
        </p:nvSpPr>
        <p:spPr bwMode="auto">
          <a:xfrm>
            <a:off x="1011763" y="1039500"/>
            <a:ext cx="5832872" cy="1548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>
            <a:spAutoFit/>
          </a:bodyPr>
          <a:lstStyle/>
          <a:p>
            <a:pPr marL="342900" indent="-34290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与软件开发生命周期一致的测试活动生命周期（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坚实的组织融合（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正确的基础设施和工具（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可用的技术（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2695" y="3046969"/>
            <a:ext cx="6480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b="1" dirty="0">
                <a:solidFill>
                  <a:srgbClr val="00B050"/>
                </a:solidFill>
              </a:rPr>
              <a:t>流程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2032" y="3469771"/>
            <a:ext cx="9991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b="1" dirty="0">
                <a:solidFill>
                  <a:srgbClr val="00B050"/>
                </a:solidFill>
              </a:rPr>
              <a:t>人</a:t>
            </a:r>
            <a:r>
              <a:rPr lang="en-US" altLang="zh-CN" b="1" dirty="0">
                <a:solidFill>
                  <a:srgbClr val="00B050"/>
                </a:solidFill>
              </a:rPr>
              <a:t>/</a:t>
            </a:r>
            <a:r>
              <a:rPr lang="zh-CN" altLang="en-US" b="1" dirty="0">
                <a:solidFill>
                  <a:srgbClr val="00B050"/>
                </a:solidFill>
              </a:rPr>
              <a:t>组织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3640" y="3469771"/>
            <a:ext cx="11611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b="1" dirty="0">
                <a:solidFill>
                  <a:srgbClr val="00B050"/>
                </a:solidFill>
              </a:rPr>
              <a:t>测试环境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4514" y="1524892"/>
            <a:ext cx="675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b="1" dirty="0">
                <a:solidFill>
                  <a:srgbClr val="00B050"/>
                </a:solidFill>
              </a:rPr>
              <a:t>技术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44038" name="Picture 6" descr="http://t0.gstatic.com/images?q=tbn:ANd9GcQYtuknG8Xi50yS5sSe8YMtBKYp9pzrqIKelV_rs4vg5uLAS0jBS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0244" y="3223390"/>
            <a:ext cx="2367263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089" y="337192"/>
            <a:ext cx="4452397" cy="64055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NEXT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之背景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43767" y="1150988"/>
            <a:ext cx="4914546" cy="1252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测试的独立性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和开发更紧密的融合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更多种类的测试组织，包括测试工厂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BDTM, Business Driven Test Management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6764" y="2717162"/>
            <a:ext cx="4914546" cy="1640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新的测试方法、技术，特别测试设计方法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测试的基础设施、支持流程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测试估算、风险分析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增加测试类型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NEXT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13839" y="4758993"/>
            <a:ext cx="271526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350" dirty="0">
                <a:hlinkClick r:id="rId1"/>
              </a:rPr>
              <a:t>http://www.tmap.net/en/tmap-next</a:t>
            </a:r>
            <a:endParaRPr lang="zh-CN" altLang="en-US" sz="1350" dirty="0"/>
          </a:p>
        </p:txBody>
      </p:sp>
      <p:pic>
        <p:nvPicPr>
          <p:cNvPr id="5" name="图片 4" descr="tem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653" y="964522"/>
            <a:ext cx="5184576" cy="34233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81496" y="1872141"/>
            <a:ext cx="3564396" cy="1640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67970" indent="-26797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业务驱动测试管理方法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BDTM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970" indent="-26797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结构化的测试流程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970" indent="-26797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完整的工具包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970" indent="-267970" eaLnBrk="0" hangingPunct="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自适应的测试方法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TMap next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39860" y="842914"/>
            <a:ext cx="5664279" cy="3721931"/>
          </a:xfrm>
          <a:prstGeom prst="rect">
            <a:avLst/>
          </a:prstGeom>
        </p:spPr>
      </p:pic>
      <p:sp>
        <p:nvSpPr>
          <p:cNvPr id="8" name="Rectangle 25"/>
          <p:cNvSpPr>
            <a:spLocks noGrp="1" noChangeArrowheads="1"/>
          </p:cNvSpPr>
          <p:nvPr>
            <p:ph type="title"/>
          </p:nvPr>
        </p:nvSpPr>
        <p:spPr>
          <a:xfrm>
            <a:off x="468394" y="249492"/>
            <a:ext cx="5310237" cy="508581"/>
          </a:xfrm>
          <a:noFill/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生命周期模型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49998" y="4694116"/>
            <a:ext cx="33972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kumimoji="1" lang="en-US" altLang="zh-CN" sz="1600" dirty="0">
                <a:solidFill>
                  <a:srgbClr val="00B0F0"/>
                </a:solidFill>
              </a:rPr>
              <a:t>Setting</a:t>
            </a:r>
            <a:r>
              <a:rPr kumimoji="1" lang="zh-CN" altLang="en-US" sz="1600" dirty="0">
                <a:solidFill>
                  <a:srgbClr val="00B0F0"/>
                </a:solidFill>
              </a:rPr>
              <a:t> </a:t>
            </a:r>
            <a:r>
              <a:rPr kumimoji="1" lang="en-US" altLang="zh-CN" sz="1600" dirty="0">
                <a:solidFill>
                  <a:srgbClr val="00B0F0"/>
                </a:solidFill>
              </a:rPr>
              <a:t>up</a:t>
            </a:r>
            <a:r>
              <a:rPr kumimoji="1" lang="zh-CN" altLang="en-US" sz="1600" dirty="0">
                <a:solidFill>
                  <a:srgbClr val="00B0F0"/>
                </a:solidFill>
              </a:rPr>
              <a:t> </a:t>
            </a:r>
            <a:r>
              <a:rPr kumimoji="1" lang="en-US" altLang="zh-CN" sz="1600" dirty="0">
                <a:solidFill>
                  <a:srgbClr val="00B0F0"/>
                </a:solidFill>
              </a:rPr>
              <a:t>&amp;</a:t>
            </a:r>
            <a:r>
              <a:rPr kumimoji="1" lang="zh-CN" altLang="en-US" sz="1600" dirty="0">
                <a:solidFill>
                  <a:srgbClr val="00B0F0"/>
                </a:solidFill>
              </a:rPr>
              <a:t> </a:t>
            </a:r>
            <a:r>
              <a:rPr kumimoji="1" lang="en-US" altLang="zh-CN" sz="1600" dirty="0">
                <a:solidFill>
                  <a:srgbClr val="00B0F0"/>
                </a:solidFill>
              </a:rPr>
              <a:t>maintaining</a:t>
            </a:r>
            <a:r>
              <a:rPr kumimoji="1" lang="zh-CN" altLang="en-US" sz="1600" dirty="0">
                <a:solidFill>
                  <a:srgbClr val="00B0F0"/>
                </a:solidFill>
              </a:rPr>
              <a:t> </a:t>
            </a:r>
            <a:r>
              <a:rPr kumimoji="1" lang="en-US" altLang="zh-CN" sz="1600" dirty="0">
                <a:solidFill>
                  <a:srgbClr val="00B0F0"/>
                </a:solidFill>
              </a:rPr>
              <a:t>infrastructure</a:t>
            </a:r>
            <a:endParaRPr kumimoji="1" lang="zh-CN" altLang="en-US" sz="1600" dirty="0">
              <a:solidFill>
                <a:srgbClr val="00B0F0"/>
              </a:solidFill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 flipH="1" flipV="1">
            <a:off x="4351085" y="3723587"/>
            <a:ext cx="122549" cy="106522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 bwMode="auto">
          <a:xfrm>
            <a:off x="2673114" y="3479733"/>
            <a:ext cx="3661698" cy="460671"/>
          </a:xfrm>
          <a:prstGeom prst="parallelogram">
            <a:avLst>
              <a:gd name="adj" fmla="val 47447"/>
            </a:avLst>
          </a:prstGeom>
          <a:solidFill>
            <a:schemeClr val="accent2">
              <a:alpha val="2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930" y="337598"/>
            <a:ext cx="1242137" cy="421481"/>
          </a:xfrm>
        </p:spPr>
        <p:txBody>
          <a:bodyPr>
            <a:normAutofit fontScale="90000"/>
          </a:bodyPr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BDTM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BDTM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64067" y="0"/>
            <a:ext cx="5386505" cy="5077512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 bwMode="auto">
          <a:xfrm>
            <a:off x="2681791" y="1761660"/>
            <a:ext cx="594065" cy="2700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Aft>
                <a:spcPts val="0"/>
              </a:spcAft>
            </a:pPr>
            <a:r>
              <a:rPr lang="zh-CN" altLang="en-US" sz="15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客户</a:t>
            </a:r>
            <a:endParaRPr lang="zh-CN" altLang="en-US" sz="15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99437" y="318035"/>
            <a:ext cx="3348038" cy="49649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章回顾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1023344" y="1116184"/>
            <a:ext cx="6678355" cy="32778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基于直觉和经验的方法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基于输入域的方法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等价类划分、边界值分析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组合及其优化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判定表、因果图、两两组合、正交实验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逻辑覆盖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判定覆盖、条件覆盖、判定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条件覆盖、条件组合覆盖、基本路径覆盖 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基于故障模式的测试方法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基于模型的测试方法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形式化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敏捷测试过程 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882347" y="3002085"/>
            <a:ext cx="4164496" cy="18465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4.2.1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敏捷测试的价值观和原则	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4.2.2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传统测试和敏捷测试的区别	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4.2.3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敏捷测试流程	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4.2.4 </a:t>
            </a:r>
            <a:r>
              <a:rPr lang="en-GB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SBTM	</a:t>
            </a:r>
            <a:endParaRPr lang="en-GB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21177" y="313199"/>
            <a:ext cx="7012683" cy="4862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敏捷测试的价值观和原则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45610" y="982731"/>
            <a:ext cx="6052779" cy="3338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3329609" y="4422913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敏捷宣言体现了价值观</a:t>
            </a:r>
            <a:endParaRPr kumimoji="1"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23" y="329006"/>
            <a:ext cx="5058032" cy="42148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深入敏捷宣言背后的原则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423" y="1436306"/>
            <a:ext cx="7696690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尽早和持续地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交付有价值的软件来满足客户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欢迎需求变更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即使是在项目开发后期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要善于利用需求变更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，帮助客户获得竞争优势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要不断交付可用的软件，周期从几周到几个月不等，</a:t>
            </a:r>
            <a:r>
              <a:rPr lang="zh-CN" altLang="en-US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且越短越好</a:t>
            </a:r>
            <a:endParaRPr lang="zh-CN" altLang="en-US" b="1" u="sng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项目过程中，业务人员与开发人员</a:t>
            </a:r>
            <a:r>
              <a:rPr lang="zh-CN" altLang="en-US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必须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在一起工作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37" y="329006"/>
            <a:ext cx="5058032" cy="42148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深入敏捷宣言背后的原则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4086" y="1230221"/>
            <a:ext cx="7664236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Aft>
                <a:spcPts val="0"/>
              </a:spcAft>
              <a:buFont typeface="+mj-ea"/>
              <a:buAutoNum type="circleNumDbPlain" startAt="5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要善于激励项目人员，给他们以所需要的环境和支持，</a:t>
            </a:r>
            <a:r>
              <a:rPr lang="zh-CN" altLang="en-US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并相信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他们能够完成任务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无论是团队内还是团队间，最有效</a:t>
            </a:r>
            <a:r>
              <a:rPr lang="zh-CN" altLang="en-US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的沟通方法是面对面的交谈</a:t>
            </a:r>
            <a:endParaRPr lang="en-US" altLang="zh-CN" b="1" dirty="0">
              <a:solidFill>
                <a:srgbClr val="3366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</a:pPr>
            <a:r>
              <a:rPr lang="zh-CN" altLang="en-US" b="1" u="sng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可用的软件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是衡量进度的主要指标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buFont typeface="+mj-ea"/>
              <a:buAutoNum type="circleNumDbPlain" startAt="7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敏捷过程提倡</a:t>
            </a:r>
            <a:r>
              <a:rPr lang="zh-CN" altLang="en-US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可持续的开发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。项目方、开发人员和用户应该能够保持长期稳定的开发速度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8812" y="1299308"/>
            <a:ext cx="7806376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Aft>
                <a:spcPts val="0"/>
              </a:spcAft>
              <a:buFont typeface="+mj-ea"/>
              <a:buAutoNum type="circleNumDbPlain" startAt="9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对技术的</a:t>
            </a:r>
            <a:r>
              <a:rPr lang="zh-CN" altLang="en-US" sz="2000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精益求精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、对设计的不断完善将提升敏捷性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</a:pPr>
            <a:r>
              <a:rPr lang="zh-CN" altLang="en-US" sz="2000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简单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尽最大可能减少不必要的工作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一门艺术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最佳的架构、需求和设计出自于</a:t>
            </a:r>
            <a:r>
              <a:rPr lang="zh-CN" altLang="en-US" sz="2000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自组织的团队</a:t>
            </a:r>
            <a:endParaRPr lang="zh-CN" altLang="en-US" sz="2000" b="1" dirty="0">
              <a:solidFill>
                <a:srgbClr val="3366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buFont typeface="+mj-ea"/>
              <a:buAutoNum type="circleNumDbPlain" startAt="9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团队要</a:t>
            </a:r>
            <a:r>
              <a:rPr lang="zh-CN" altLang="en-US" sz="2000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定期反省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如何能够做到更有效，并相应地调整团队的行为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2606" y="299189"/>
            <a:ext cx="5058032" cy="42148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深入敏捷宣言背后的原则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/>
              <a:t>敏捷测试特征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55321" y="964502"/>
            <a:ext cx="5130570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尽早和持续地开展测试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能及时完成对软件质量全面评估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软件本身是测试研究和分析最主要的对象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在满足所要求的质量，测试进行得越快越好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测试人员必须和项目干系人保持密切协作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对测试人员足够信任和尊重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测试计划、设计和执行力求简单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对测试技术精益求精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不断反思，持续优化测试设计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911" y="303821"/>
            <a:ext cx="5907646" cy="42148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传统测试和敏捷测试的区别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99592" y="1293202"/>
            <a:ext cx="2736304" cy="3960440"/>
          </a:xfrm>
          <a:prstGeom prst="rect">
            <a:avLst/>
          </a:prstGeom>
          <a:noFill/>
          <a:ln w="9525">
            <a:solidFill>
              <a:srgbClr val="72BFC5"/>
            </a:solidFill>
            <a:prstDash val="sysDash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重流程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阶段性明确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测试团队独立性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测试人员职责细化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关注需求</a:t>
            </a:r>
            <a:r>
              <a: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</a:t>
            </a: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测试文档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分析</a:t>
            </a:r>
            <a:r>
              <a: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</a:t>
            </a: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文档能力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严谨、规范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缺陷预防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ts val="20"/>
              </a:spcBef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测试过程改进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panose="05000000000000000000" charset="0"/>
              <a:buChar char="p"/>
              <a:defRPr/>
            </a:pP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9673" y="1003458"/>
            <a:ext cx="1384153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kumimoji="1" lang="zh-CN" altLang="en-US" i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传统测试</a:t>
            </a:r>
            <a:endParaRPr kumimoji="1" lang="zh-CN" altLang="en-US" i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 6"/>
          <p:cNvGrpSpPr/>
          <p:nvPr/>
        </p:nvGrpSpPr>
        <p:grpSpPr>
          <a:xfrm>
            <a:off x="4572000" y="1081625"/>
            <a:ext cx="3744416" cy="4172017"/>
            <a:chOff x="5004048" y="1420589"/>
            <a:chExt cx="3133083" cy="3048782"/>
          </a:xfrm>
        </p:grpSpPr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5004048" y="1633364"/>
              <a:ext cx="3133083" cy="2836007"/>
            </a:xfrm>
            <a:prstGeom prst="rect">
              <a:avLst/>
            </a:prstGeom>
            <a:noFill/>
            <a:ln w="9525">
              <a:solidFill>
                <a:srgbClr val="72BFC5"/>
              </a:solidFill>
              <a:prstDash val="sysDash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342900" indent="-3429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panose="05000000000000000000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以人为本，强调个人技能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panose="05000000000000000000" charset="0"/>
                <a:buChar char="p"/>
                <a:defRPr/>
              </a:pPr>
              <a:r>
                <a:rPr lang="en-US" altLang="zh-CN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TDD</a:t>
              </a: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、</a:t>
              </a:r>
              <a:r>
                <a:rPr lang="en-US" altLang="zh-CN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ATDD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panose="05000000000000000000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持续测试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panose="05000000000000000000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侧重产品的测试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panose="05000000000000000000" charset="0"/>
                <a:buChar char="p"/>
                <a:defRPr/>
              </a:pPr>
              <a:r>
                <a:rPr lang="en-US" altLang="zh-CN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ET</a:t>
              </a: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、</a:t>
              </a:r>
              <a:r>
                <a:rPr lang="en-US" altLang="zh-CN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TA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panose="05000000000000000000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整个团队对测试负责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panose="05000000000000000000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拥抱变化</a:t>
              </a:r>
              <a:endPara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panose="05000000000000000000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批判性思维能力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panose="05000000000000000000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自我学习能力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787319" y="1420589"/>
              <a:ext cx="1440160" cy="269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i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敏捷测试</a:t>
              </a:r>
              <a:endParaRPr kumimoji="1" lang="zh-CN" altLang="en-US" i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889" y="2445330"/>
            <a:ext cx="1008112" cy="750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167174" y="1176509"/>
            <a:ext cx="4860541" cy="628650"/>
          </a:xfrm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zh-CN" altLang="en-US" sz="2000" b="0" dirty="0">
                <a:solidFill>
                  <a:srgbClr val="00B0F0"/>
                </a:solidFill>
              </a:rPr>
              <a:t>敏捷测试</a:t>
            </a:r>
            <a:r>
              <a:rPr lang="en-US" altLang="zh-CN" sz="2000" b="0" dirty="0">
                <a:solidFill>
                  <a:srgbClr val="00B0F0"/>
                </a:solidFill>
              </a:rPr>
              <a:t>=</a:t>
            </a:r>
            <a:r>
              <a:rPr lang="zh-CN" altLang="en-US" sz="2000" b="0" dirty="0">
                <a:solidFill>
                  <a:srgbClr val="00B0F0"/>
                </a:solidFill>
              </a:rPr>
              <a:t>持续的质量</a:t>
            </a:r>
            <a:r>
              <a:rPr lang="en-US" altLang="en-US" sz="2000" b="0" dirty="0">
                <a:solidFill>
                  <a:srgbClr val="00B0F0"/>
                </a:solidFill>
              </a:rPr>
              <a:t>反馈</a:t>
            </a:r>
            <a:endParaRPr lang="zh-CN" altLang="en-US" sz="2000" b="0" dirty="0">
              <a:solidFill>
                <a:srgbClr val="00B0F0"/>
              </a:solidFill>
            </a:endParaRPr>
          </a:p>
        </p:txBody>
      </p:sp>
      <p:grpSp>
        <p:nvGrpSpPr>
          <p:cNvPr id="4" name="Group 2"/>
          <p:cNvGrpSpPr/>
          <p:nvPr/>
        </p:nvGrpSpPr>
        <p:grpSpPr bwMode="auto">
          <a:xfrm>
            <a:off x="1321693" y="1954813"/>
            <a:ext cx="6018288" cy="2473514"/>
            <a:chOff x="1755" y="5440"/>
            <a:chExt cx="7515" cy="2475"/>
          </a:xfrm>
        </p:grpSpPr>
        <p:cxnSp>
          <p:nvCxnSpPr>
            <p:cNvPr id="5" name="AutoShape 3"/>
            <p:cNvCxnSpPr>
              <a:cxnSpLocks noChangeShapeType="1"/>
            </p:cNvCxnSpPr>
            <p:nvPr/>
          </p:nvCxnSpPr>
          <p:spPr bwMode="auto">
            <a:xfrm>
              <a:off x="2580" y="6750"/>
              <a:ext cx="6690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2865" y="6480"/>
              <a:ext cx="810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需求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4065" y="6480"/>
              <a:ext cx="810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设计</a:t>
              </a:r>
              <a:endParaRPr lang="zh-CN" altLang="en-US" sz="15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5235" y="6480"/>
              <a:ext cx="810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代码</a:t>
              </a:r>
              <a:endParaRPr lang="zh-CN" altLang="en-US" sz="15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6360" y="6480"/>
              <a:ext cx="810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功能</a:t>
              </a:r>
              <a:endParaRPr lang="zh-CN" altLang="en-US" sz="15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7500" y="6480"/>
              <a:ext cx="1538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非功能特性</a:t>
              </a:r>
              <a:endParaRPr lang="zh-CN" altLang="en-US" sz="15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>
              <a:off x="2580" y="5808"/>
              <a:ext cx="622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12" name="AutoShape 10"/>
            <p:cNvCxnSpPr>
              <a:cxnSpLocks noChangeShapeType="1"/>
            </p:cNvCxnSpPr>
            <p:nvPr/>
          </p:nvCxnSpPr>
          <p:spPr bwMode="auto">
            <a:xfrm>
              <a:off x="2580" y="7518"/>
              <a:ext cx="622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</p:cxn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5158" y="5440"/>
              <a:ext cx="1592" cy="31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产品经理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5127" y="7602"/>
              <a:ext cx="1592" cy="313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开发人员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>
              <a:off x="1755" y="6362"/>
              <a:ext cx="877" cy="699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rgbClr val="FFC000"/>
              </a:solidFill>
              <a:round/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用户需求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6" name="AutoShape 15"/>
            <p:cNvCxnSpPr>
              <a:cxnSpLocks noChangeShapeType="1"/>
            </p:cNvCxnSpPr>
            <p:nvPr/>
          </p:nvCxnSpPr>
          <p:spPr bwMode="auto">
            <a:xfrm flipV="1">
              <a:off x="3255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tailEnd type="arrow" w="med" len="med"/>
            </a:ln>
          </p:spPr>
        </p:cxnSp>
        <p:cxnSp>
          <p:nvCxnSpPr>
            <p:cNvPr id="17" name="AutoShape 16"/>
            <p:cNvCxnSpPr>
              <a:cxnSpLocks noChangeShapeType="1"/>
            </p:cNvCxnSpPr>
            <p:nvPr/>
          </p:nvCxnSpPr>
          <p:spPr bwMode="auto">
            <a:xfrm flipV="1">
              <a:off x="4455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tailEnd type="arrow" w="med" len="med"/>
            </a:ln>
          </p:spPr>
        </p:cxnSp>
        <p:cxnSp>
          <p:nvCxnSpPr>
            <p:cNvPr id="18" name="AutoShape 17"/>
            <p:cNvCxnSpPr>
              <a:cxnSpLocks noChangeShapeType="1"/>
            </p:cNvCxnSpPr>
            <p:nvPr/>
          </p:nvCxnSpPr>
          <p:spPr bwMode="auto">
            <a:xfrm flipV="1">
              <a:off x="6750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tailEnd type="arrow" w="med" len="med"/>
            </a:ln>
          </p:spPr>
        </p:cxnSp>
        <p:cxnSp>
          <p:nvCxnSpPr>
            <p:cNvPr id="19" name="AutoShape 18"/>
            <p:cNvCxnSpPr>
              <a:cxnSpLocks noChangeShapeType="1"/>
            </p:cNvCxnSpPr>
            <p:nvPr/>
          </p:nvCxnSpPr>
          <p:spPr bwMode="auto">
            <a:xfrm flipV="1">
              <a:off x="8085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tailEnd type="arrow" w="med" len="med"/>
            </a:ln>
          </p:spPr>
        </p:cxnSp>
        <p:cxnSp>
          <p:nvCxnSpPr>
            <p:cNvPr id="20" name="AutoShape 19"/>
            <p:cNvCxnSpPr>
              <a:cxnSpLocks noChangeShapeType="1"/>
            </p:cNvCxnSpPr>
            <p:nvPr/>
          </p:nvCxnSpPr>
          <p:spPr bwMode="auto">
            <a:xfrm>
              <a:off x="4455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tailEnd type="arrow" w="med" len="med"/>
            </a:ln>
          </p:spPr>
        </p:cxnSp>
        <p:cxnSp>
          <p:nvCxnSpPr>
            <p:cNvPr id="21" name="AutoShape 20"/>
            <p:cNvCxnSpPr>
              <a:cxnSpLocks noChangeShapeType="1"/>
            </p:cNvCxnSpPr>
            <p:nvPr/>
          </p:nvCxnSpPr>
          <p:spPr bwMode="auto">
            <a:xfrm>
              <a:off x="5610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tailEnd type="arrow" w="med" len="med"/>
            </a:ln>
          </p:spPr>
        </p:cxnSp>
        <p:cxnSp>
          <p:nvCxnSpPr>
            <p:cNvPr id="22" name="AutoShape 21"/>
            <p:cNvCxnSpPr>
              <a:cxnSpLocks noChangeShapeType="1"/>
            </p:cNvCxnSpPr>
            <p:nvPr/>
          </p:nvCxnSpPr>
          <p:spPr bwMode="auto">
            <a:xfrm>
              <a:off x="6750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tailEnd type="arrow" w="med" len="med"/>
            </a:ln>
          </p:spPr>
        </p:cxnSp>
        <p:cxnSp>
          <p:nvCxnSpPr>
            <p:cNvPr id="23" name="AutoShape 22"/>
            <p:cNvCxnSpPr>
              <a:cxnSpLocks noChangeShapeType="1"/>
            </p:cNvCxnSpPr>
            <p:nvPr/>
          </p:nvCxnSpPr>
          <p:spPr bwMode="auto">
            <a:xfrm>
              <a:off x="8160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tailEnd type="arrow" w="med" len="med"/>
            </a:ln>
          </p:spPr>
        </p:cxnSp>
        <p:sp>
          <p:nvSpPr>
            <p:cNvPr id="24" name="AutoShape 23"/>
            <p:cNvSpPr>
              <a:spLocks noChangeArrowheads="1"/>
            </p:cNvSpPr>
            <p:nvPr/>
          </p:nvSpPr>
          <p:spPr bwMode="auto">
            <a:xfrm>
              <a:off x="4048" y="5872"/>
              <a:ext cx="2582" cy="48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C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质量问题持续反馈</a:t>
              </a:r>
              <a:endPara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5" name="AutoShape 24"/>
            <p:cNvSpPr>
              <a:spLocks noChangeArrowheads="1"/>
            </p:cNvSpPr>
            <p:nvPr/>
          </p:nvSpPr>
          <p:spPr bwMode="auto">
            <a:xfrm>
              <a:off x="5194" y="7061"/>
              <a:ext cx="2623" cy="48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C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质量问题持续反馈</a:t>
              </a:r>
              <a:endPara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6" name="AutoShape 14"/>
          <p:cNvSpPr>
            <a:spLocks noChangeArrowheads="1"/>
          </p:cNvSpPr>
          <p:nvPr/>
        </p:nvSpPr>
        <p:spPr bwMode="auto">
          <a:xfrm>
            <a:off x="7288983" y="2872915"/>
            <a:ext cx="702078" cy="698734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9525">
            <a:solidFill>
              <a:srgbClr val="FFC000"/>
            </a:solidFill>
            <a:rou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vert="horz" wrap="square" lIns="68580" tIns="34290" rIns="68580" bIns="34290" numCol="1" anchor="t" anchorCtr="0" compatLnSpc="1"/>
          <a:lstStyle/>
          <a:p>
            <a:pPr algn="ctr" defTabSz="685800" fontAlgn="base">
              <a:spcBef>
                <a:spcPct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交付价值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3623" y="333980"/>
            <a:ext cx="3388995" cy="478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4"/>
              </a:buClr>
            </a:pP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4.2.3 </a:t>
            </a:r>
            <a:r>
              <a:rPr kumimoji="1" lang="zh-CN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敏捷测试流程 </a:t>
            </a:r>
            <a:endParaRPr kumimoji="1"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>
          <a:xfrm>
            <a:off x="482648" y="300670"/>
            <a:ext cx="5309804" cy="52387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</a:t>
            </a: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测试流程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7413" y="849841"/>
            <a:ext cx="6141050" cy="369234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2038" y="280792"/>
            <a:ext cx="6097057" cy="52387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/>
              <a:t>4.2.4</a:t>
            </a:r>
            <a:r>
              <a:rPr kumimoji="1" lang="zh-CN" altLang="en-US" dirty="0"/>
              <a:t> 基于会话的测试管理（</a:t>
            </a:r>
            <a:r>
              <a:rPr kumimoji="1" lang="en-US" altLang="zh-CN" dirty="0"/>
              <a:t>SBTM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p:pic>
        <p:nvPicPr>
          <p:cNvPr id="4" name="图片 3" descr="屏幕快照 2013-05-24 下午10.13.19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47" y="804667"/>
            <a:ext cx="5573419" cy="4132486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41267" y="852345"/>
            <a:ext cx="1100504" cy="12961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 dirty="0">
              <a:solidFill>
                <a:srgbClr val="FF66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6074" y="852345"/>
            <a:ext cx="1168696" cy="109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defRPr/>
            </a:pPr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ea typeface="楷体_GB2312" pitchFamily="49" charset="-122"/>
              </a:rPr>
              <a:t>测试目标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ea typeface="楷体_GB2312" pitchFamily="49" charset="-122"/>
            </a:endParaRPr>
          </a:p>
          <a:p>
            <a:pPr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defRPr/>
            </a:pPr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ea typeface="楷体_GB2312" pitchFamily="49" charset="-122"/>
              </a:rPr>
              <a:t>测试项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ea typeface="楷体_GB2312" pitchFamily="49" charset="-122"/>
            </a:endParaRPr>
          </a:p>
          <a:p>
            <a:pPr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defRPr/>
            </a:pPr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ea typeface="楷体_GB2312" pitchFamily="49" charset="-122"/>
              </a:rPr>
              <a:t>测试风险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ea typeface="楷体_GB2312" pitchFamily="49" charset="-122"/>
            </a:endParaRPr>
          </a:p>
          <a:p>
            <a:pPr>
              <a:spcBef>
                <a:spcPts val="3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ea typeface="楷体_GB2312" pitchFamily="49" charset="-122"/>
              </a:rPr>
              <a:t>测试策略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ea typeface="楷体_GB2312" pitchFamily="49" charset="-122"/>
            </a:endParaRPr>
          </a:p>
        </p:txBody>
      </p:sp>
      <p:cxnSp>
        <p:nvCxnSpPr>
          <p:cNvPr id="7" name="曲线连接符 6"/>
          <p:cNvCxnSpPr>
            <a:stCxn id="5" idx="3"/>
          </p:cNvCxnSpPr>
          <p:nvPr/>
        </p:nvCxnSpPr>
        <p:spPr>
          <a:xfrm flipV="1">
            <a:off x="1941770" y="1205197"/>
            <a:ext cx="2082433" cy="29522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237370" y="1715852"/>
            <a:ext cx="888402" cy="481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defRPr/>
            </a:pPr>
            <a:r>
              <a:rPr lang="zh-CN" altLang="en-US" sz="1260" dirty="0">
                <a:solidFill>
                  <a:srgbClr val="FF6600"/>
                </a:solidFill>
                <a:ea typeface="楷体_GB2312" pitchFamily="49" charset="-122"/>
              </a:rPr>
              <a:t>测试点</a:t>
            </a:r>
            <a:endParaRPr lang="en-US" altLang="zh-CN" sz="1260" dirty="0">
              <a:solidFill>
                <a:srgbClr val="FF6600"/>
              </a:solidFill>
              <a:ea typeface="楷体_GB2312" pitchFamily="49" charset="-122"/>
            </a:endParaRPr>
          </a:p>
          <a:p>
            <a:pPr>
              <a:spcBef>
                <a:spcPts val="3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260" dirty="0">
                <a:solidFill>
                  <a:srgbClr val="FF6600"/>
                </a:solidFill>
                <a:ea typeface="楷体_GB2312" pitchFamily="49" charset="-122"/>
              </a:rPr>
              <a:t>场景列表</a:t>
            </a:r>
            <a:endParaRPr lang="en-US" altLang="zh-CN" sz="1260" dirty="0">
              <a:solidFill>
                <a:srgbClr val="FF6600"/>
              </a:solidFill>
              <a:ea typeface="楷体_GB2312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4751" y="1205196"/>
            <a:ext cx="752163" cy="368300"/>
          </a:xfrm>
          <a:prstGeom prst="rect">
            <a:avLst/>
          </a:prstGeom>
          <a:solidFill>
            <a:schemeClr val="accent5"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kumimoji="1" lang="zh-CN" altLang="en-US" dirty="0">
                <a:solidFill>
                  <a:srgbClr val="FF0000"/>
                </a:solidFill>
                <a:latin typeface="Yuanti SC" charset="-122"/>
                <a:ea typeface="Yuanti SC" charset="-122"/>
              </a:rPr>
              <a:t>设计</a:t>
            </a:r>
            <a:endParaRPr kumimoji="1" lang="zh-CN" altLang="en-US" dirty="0">
              <a:solidFill>
                <a:srgbClr val="FF0000"/>
              </a:solidFill>
              <a:latin typeface="Yuanti SC" charset="-122"/>
              <a:ea typeface="Yuanti SC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4767765" y="1791548"/>
            <a:ext cx="337316" cy="3051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/>
          <a:lstStyle/>
          <a:p>
            <a:endParaRPr kumimoji="1" lang="zh-CN" altLang="en-US" sz="1620"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1" name="直线连接符 10"/>
          <p:cNvCxnSpPr>
            <a:stCxn id="10" idx="7"/>
          </p:cNvCxnSpPr>
          <p:nvPr/>
        </p:nvCxnSpPr>
        <p:spPr bwMode="auto">
          <a:xfrm flipV="1">
            <a:off x="5055682" y="1440854"/>
            <a:ext cx="1164583" cy="3953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2" descr="Session-Based Exploratory Test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038" y="3829961"/>
            <a:ext cx="1358514" cy="1020805"/>
          </a:xfrm>
          <a:prstGeom prst="rect">
            <a:avLst/>
          </a:prstGeom>
          <a:noFill/>
        </p:spPr>
      </p:pic>
      <p:sp>
        <p:nvSpPr>
          <p:cNvPr id="13" name="椭圆 12"/>
          <p:cNvSpPr/>
          <p:nvPr/>
        </p:nvSpPr>
        <p:spPr bwMode="auto">
          <a:xfrm>
            <a:off x="4218787" y="3626269"/>
            <a:ext cx="821390" cy="41173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/>
          <a:lstStyle/>
          <a:p>
            <a:endParaRPr kumimoji="1" lang="zh-CN" altLang="en-US" sz="1620"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4146530" y="2622987"/>
            <a:ext cx="958550" cy="47701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/>
          <a:lstStyle/>
          <a:p>
            <a:endParaRPr kumimoji="1" lang="zh-CN" altLang="en-US" sz="1620"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661900" y="2247280"/>
            <a:ext cx="780678" cy="277885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6" name="圆角矩形 15"/>
          <p:cNvSpPr/>
          <p:nvPr/>
        </p:nvSpPr>
        <p:spPr>
          <a:xfrm>
            <a:off x="3689792" y="3224580"/>
            <a:ext cx="780678" cy="277885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0919" y="1069396"/>
            <a:ext cx="4364709" cy="2712720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kumimoji="1" lang="en-US" altLang="zh-CN" sz="2000" dirty="0"/>
              <a:t>4.1 </a:t>
            </a:r>
            <a:r>
              <a:rPr kumimoji="1" lang="zh-CN" altLang="en-US" sz="2000" dirty="0"/>
              <a:t>传统的软件测试过程	</a:t>
            </a:r>
            <a:endParaRPr kumimoji="1" lang="en-US" altLang="zh-CN" sz="2000" dirty="0"/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kumimoji="1" lang="en-GB" altLang="zh-CN" sz="2000" dirty="0"/>
              <a:t>4.2 </a:t>
            </a:r>
            <a:r>
              <a:rPr kumimoji="1" lang="zh-CN" altLang="en-US" sz="2000" dirty="0"/>
              <a:t>敏捷测试过程	</a:t>
            </a:r>
            <a:endParaRPr kumimoji="1" lang="en-US" altLang="zh-CN" sz="2000" dirty="0"/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kumimoji="1" lang="en-GB" altLang="zh-CN" sz="2000" dirty="0"/>
              <a:t>4.3 </a:t>
            </a:r>
            <a:r>
              <a:rPr kumimoji="1" lang="zh-CN" altLang="en-US" sz="2000" dirty="0"/>
              <a:t>软件测试流派	</a:t>
            </a:r>
            <a:endParaRPr kumimoji="1" lang="en-US" altLang="zh-CN" sz="2000" dirty="0"/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kumimoji="1" lang="en-US" altLang="zh-CN" sz="2000" dirty="0"/>
              <a:t>4.4 </a:t>
            </a:r>
            <a:r>
              <a:rPr kumimoji="1" lang="zh-CN" altLang="en-US" sz="2000" dirty="0"/>
              <a:t>测试过程改进	</a:t>
            </a:r>
            <a:endParaRPr kumimoji="1" lang="en-US" altLang="zh-CN" sz="2000" dirty="0"/>
          </a:p>
          <a:p>
            <a:pPr>
              <a:spcBef>
                <a:spcPts val="750"/>
              </a:spcBef>
            </a:pPr>
            <a:r>
              <a:rPr kumimoji="1" lang="en-GB" altLang="zh-CN" sz="2000" dirty="0"/>
              <a:t>4.5 </a:t>
            </a:r>
            <a:r>
              <a:rPr kumimoji="1" lang="zh-CN" altLang="en-US" sz="2000" dirty="0"/>
              <a:t>软件测试标准与规范</a:t>
            </a:r>
            <a:r>
              <a:rPr kumimoji="1" lang="zh-CN" altLang="en-US" sz="2000" b="1" dirty="0"/>
              <a:t>	</a:t>
            </a:r>
            <a:endParaRPr kumimoji="1" lang="en-US" altLang="zh-CN" sz="2000" b="1" dirty="0"/>
          </a:p>
          <a:p>
            <a:pPr marL="0" indent="0">
              <a:buNone/>
            </a:pPr>
            <a:endParaRPr kumimoji="1" lang="zh-CN" altLang="en-US" sz="20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5628" y="1146373"/>
            <a:ext cx="2748998" cy="26357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574" y="4505517"/>
            <a:ext cx="28365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  <a:endParaRPr kumimoji="1"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054" y="990212"/>
            <a:ext cx="8055186" cy="3039701"/>
          </a:xfrm>
          <a:prstGeom prst="rect">
            <a:avLst/>
          </a:prstGeom>
        </p:spPr>
        <p:txBody>
          <a:bodyPr/>
          <a:lstStyle/>
          <a:p>
            <a:pPr marL="257175" indent="-257175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srgbClr val="0070C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Session</a:t>
            </a:r>
            <a:r>
              <a:rPr lang="en-US" altLang="zh-CN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(</a:t>
            </a:r>
            <a:r>
              <a:rPr lang="zh-CN" altLang="en-US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会话</a:t>
            </a:r>
            <a:r>
              <a:rPr lang="en-US" altLang="zh-CN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)</a:t>
            </a: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是一段不受打扰的测试时间（通常是</a:t>
            </a:r>
            <a:r>
              <a:rPr lang="en-US" altLang="zh-CN" dirty="0">
                <a:ea typeface="宋体" panose="02010600030101010101" pitchFamily="2" charset="-122"/>
                <a:cs typeface="宋体" panose="02010600030101010101" pitchFamily="2" charset="-122"/>
              </a:rPr>
              <a:t>90</a:t>
            </a: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分钟），是测试管理的最小单元。</a:t>
            </a:r>
            <a:endParaRPr lang="en-US" altLang="zh-CN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每个</a:t>
            </a:r>
            <a:r>
              <a:rPr lang="en-US" altLang="zh-CN" dirty="0">
                <a:ea typeface="宋体" panose="02010600030101010101" pitchFamily="2" charset="-122"/>
                <a:cs typeface="宋体" panose="02010600030101010101" pitchFamily="2" charset="-122"/>
              </a:rPr>
              <a:t>session</a:t>
            </a: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关联一个特定的、目标明确的测试任务（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mission</a:t>
            </a: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Charter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 </a:t>
            </a:r>
            <a:r>
              <a:rPr lang="en-US" altLang="zh-CN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(</a:t>
            </a:r>
            <a:r>
              <a:rPr lang="zh-CN" altLang="en-US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章程，即测试指导</a:t>
            </a:r>
            <a:r>
              <a:rPr lang="en-US" altLang="zh-CN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) </a:t>
            </a:r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对每个</a:t>
            </a:r>
            <a:r>
              <a:rPr lang="en-US" altLang="zh-CN" dirty="0">
                <a:ea typeface="宋体" panose="02010600030101010101" pitchFamily="2" charset="-122"/>
                <a:cs typeface="宋体" panose="02010600030101010101" pitchFamily="2" charset="-122"/>
              </a:rPr>
              <a:t>session</a:t>
            </a: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如何执行进行简要的描述，相当于每个</a:t>
            </a:r>
            <a:r>
              <a:rPr lang="en-US" altLang="zh-CN" dirty="0">
                <a:ea typeface="宋体" panose="02010600030101010101" pitchFamily="2" charset="-122"/>
                <a:cs typeface="宋体" panose="02010600030101010101" pitchFamily="2" charset="-122"/>
              </a:rPr>
              <a:t>session</a:t>
            </a: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需要一个简要的计划（提纲）</a:t>
            </a:r>
            <a:endParaRPr lang="en-US" altLang="zh-CN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一系列</a:t>
            </a:r>
            <a:r>
              <a:rPr lang="en-US" altLang="zh-CN" dirty="0">
                <a:ea typeface="宋体" panose="02010600030101010101" pitchFamily="2" charset="-122"/>
                <a:cs typeface="宋体" panose="02010600030101010101" pitchFamily="2" charset="-122"/>
              </a:rPr>
              <a:t>Session</a:t>
            </a:r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相互支持，有机地组合在一起，</a:t>
            </a:r>
            <a:r>
              <a:rPr lang="zh-CN" altLang="en-US" dirty="0">
                <a:solidFill>
                  <a:srgbClr val="FF66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周密地测试了整个产品。</a:t>
            </a:r>
            <a:endParaRPr lang="en-US" altLang="zh-CN" dirty="0">
              <a:solidFill>
                <a:srgbClr val="FF6600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endParaRPr lang="zh-CN" altLang="en-US" dirty="0"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1746" name="Picture 2" descr="Session-Based Exploratory Testi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75393" y="3516855"/>
            <a:ext cx="1791761" cy="1346353"/>
          </a:xfrm>
          <a:prstGeom prst="rect">
            <a:avLst/>
          </a:prstGeom>
          <a:noFill/>
        </p:spPr>
      </p:pic>
      <p:sp>
        <p:nvSpPr>
          <p:cNvPr id="6" name="Title 153"/>
          <p:cNvSpPr txBox="1"/>
          <p:nvPr/>
        </p:nvSpPr>
        <p:spPr bwMode="auto">
          <a:xfrm>
            <a:off x="562243" y="302166"/>
            <a:ext cx="5832648" cy="51460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SBTM</a:t>
            </a:r>
            <a:endParaRPr kumimoji="1" lang="en-GB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41483" y="1134904"/>
            <a:ext cx="7897420" cy="2255657"/>
          </a:xfrm>
          <a:prstGeom prst="rect">
            <a:avLst/>
          </a:prstGeom>
        </p:spPr>
        <p:txBody>
          <a:bodyPr/>
          <a:lstStyle/>
          <a:p>
            <a:pPr marL="257175" indent="-257175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A session sheet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 (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测试报告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宋体" panose="02010600030101010101" pitchFamily="2" charset="-122"/>
              </a:rPr>
              <a:t>) </a:t>
            </a:r>
            <a:r>
              <a:rPr lang="zh-CN" altLang="en-US" b="1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：</a:t>
            </a:r>
            <a:r>
              <a:rPr lang="en-US" altLang="zh-CN" b="1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相当于测试报告，供第三方（如测试经理、</a:t>
            </a:r>
            <a:r>
              <a:rPr lang="en-US" altLang="zh-CN" dirty="0" err="1">
                <a:latin typeface="Yuanti SC" charset="-122"/>
                <a:ea typeface="Yuanti SC" charset="-122"/>
                <a:cs typeface="Yuanti SC" charset="-122"/>
              </a:rPr>
              <a:t>ScrumMaster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等）进行检查的材料。它最好能被工具扫描、解析和合成。</a:t>
            </a:r>
            <a:endParaRPr lang="en-US" altLang="zh-CN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75" indent="-257175">
              <a:lnSpc>
                <a:spcPct val="150000"/>
              </a:lnSpc>
              <a:spcBef>
                <a:spcPts val="3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Debriefing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</a:rPr>
              <a:t>（听取口头报告）</a:t>
            </a:r>
            <a:r>
              <a:rPr lang="zh-CN" altLang="en-US" dirty="0">
                <a:solidFill>
                  <a:srgbClr val="FF6600"/>
                </a:solidFill>
                <a:latin typeface="Yuanti SC" charset="-122"/>
                <a:ea typeface="Yuanti SC" charset="-122"/>
                <a:cs typeface="Yuanti SC" charset="-122"/>
              </a:rPr>
              <a:t>：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口头汇报，更准确地说，是测试人和其</a:t>
            </a: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lead/Manager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之间的对话。</a:t>
            </a:r>
            <a:endParaRPr lang="en-US" altLang="zh-CN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endParaRPr lang="zh-CN" altLang="en-US" dirty="0">
              <a:latin typeface="Yuanti SC" charset="-122"/>
              <a:ea typeface="Yuanti SC" charset="-122"/>
              <a:cs typeface="Yuanti SC" charset="-122"/>
            </a:endParaRPr>
          </a:p>
        </p:txBody>
      </p:sp>
      <p:pic>
        <p:nvPicPr>
          <p:cNvPr id="4" name="图片 3" descr="屏幕快照 2013-11-06 下午10.59.09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54" y="3615095"/>
            <a:ext cx="6025527" cy="1069319"/>
          </a:xfrm>
          <a:prstGeom prst="rect">
            <a:avLst/>
          </a:prstGeom>
        </p:spPr>
      </p:pic>
      <p:sp>
        <p:nvSpPr>
          <p:cNvPr id="3" name="Title 153"/>
          <p:cNvSpPr txBox="1"/>
          <p:nvPr/>
        </p:nvSpPr>
        <p:spPr bwMode="auto">
          <a:xfrm>
            <a:off x="562243" y="302166"/>
            <a:ext cx="5832648" cy="51460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SBTM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续</a:t>
            </a:r>
            <a:endParaRPr kumimoji="1" lang="en-GB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6" name="Title 153"/>
          <p:cNvSpPr txBox="1"/>
          <p:nvPr/>
        </p:nvSpPr>
        <p:spPr bwMode="auto">
          <a:xfrm>
            <a:off x="466704" y="237824"/>
            <a:ext cx="5962262" cy="539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296" tIns="41148" rIns="82296" bIns="41148" numCol="1" anchor="ctr" anchorCtr="0" compatLnSpc="1"/>
          <a:lstStyle/>
          <a:p>
            <a:pPr>
              <a:spcAft>
                <a:spcPts val="0"/>
              </a:spcAft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-mission-session</a:t>
            </a:r>
            <a:endParaRPr kumimoji="1" lang="en-GB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868624" y="988414"/>
            <a:ext cx="1620180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sz="216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测试计划</a:t>
            </a:r>
            <a:endParaRPr kumimoji="1" lang="zh-CN" altLang="en-US" sz="216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276336" y="1960522"/>
            <a:ext cx="1814602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测试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Mission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endParaRPr kumimoji="1" lang="zh-CN" altLang="en-US" dirty="0">
              <a:solidFill>
                <a:schemeClr val="tx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414973" y="1960522"/>
            <a:ext cx="1814602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测试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Mission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1" lang="zh-CN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endParaRPr kumimoji="1" lang="zh-CN" altLang="en-US" dirty="0">
              <a:solidFill>
                <a:schemeClr val="tx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331297" y="1960522"/>
            <a:ext cx="1814602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测试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Mission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endParaRPr kumimoji="1" lang="zh-CN" altLang="en-US" dirty="0">
              <a:solidFill>
                <a:schemeClr val="tx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8804" y="1960522"/>
            <a:ext cx="777686" cy="3397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kumimoji="1" lang="en-US" altLang="zh-CN" sz="1620" dirty="0"/>
              <a:t>……</a:t>
            </a:r>
            <a:endParaRPr kumimoji="1" lang="zh-CN" altLang="en-US" sz="1620" dirty="0"/>
          </a:p>
        </p:txBody>
      </p:sp>
      <p:sp>
        <p:nvSpPr>
          <p:cNvPr id="15" name="圆角矩形 14"/>
          <p:cNvSpPr/>
          <p:nvPr/>
        </p:nvSpPr>
        <p:spPr>
          <a:xfrm>
            <a:off x="2442865" y="2867823"/>
            <a:ext cx="1296144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Charter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endParaRPr kumimoji="1" lang="zh-CN" altLang="en-US" dirty="0">
              <a:solidFill>
                <a:schemeClr val="tx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59190" y="2867822"/>
            <a:ext cx="777686" cy="3397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kumimoji="1" lang="en-US" altLang="zh-CN" sz="1620" dirty="0"/>
              <a:t>……</a:t>
            </a:r>
            <a:endParaRPr kumimoji="1" lang="zh-CN" altLang="en-US" sz="1620" dirty="0"/>
          </a:p>
        </p:txBody>
      </p:sp>
      <p:sp>
        <p:nvSpPr>
          <p:cNvPr id="14" name="圆角矩形 13"/>
          <p:cNvSpPr/>
          <p:nvPr/>
        </p:nvSpPr>
        <p:spPr>
          <a:xfrm>
            <a:off x="3998238" y="2867823"/>
            <a:ext cx="1296144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Charter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1" lang="zh-CN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endParaRPr kumimoji="1" lang="zh-CN" altLang="en-US" dirty="0">
              <a:solidFill>
                <a:schemeClr val="tx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01683" y="2867823"/>
            <a:ext cx="1296144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Charter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1" lang="zh-CN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</a:t>
            </a:r>
            <a:endParaRPr kumimoji="1" lang="en-US" altLang="zh-CN" dirty="0">
              <a:solidFill>
                <a:schemeClr val="tx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414973" y="3722817"/>
            <a:ext cx="2462674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Time-Box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Session</a:t>
            </a:r>
            <a:endParaRPr kumimoji="1" lang="zh-CN" altLang="en-US" dirty="0">
              <a:solidFill>
                <a:schemeClr val="tx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970346" y="4342508"/>
            <a:ext cx="1555373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追加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Session</a:t>
            </a:r>
            <a:endParaRPr kumimoji="1" lang="zh-CN" altLang="en-US" dirty="0">
              <a:solidFill>
                <a:schemeClr val="tx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右大括号 3"/>
          <p:cNvSpPr/>
          <p:nvPr/>
        </p:nvSpPr>
        <p:spPr bwMode="auto">
          <a:xfrm rot="16200000">
            <a:off x="4484292" y="-858592"/>
            <a:ext cx="453650" cy="5054962"/>
          </a:xfrm>
          <a:prstGeom prst="rightBrace">
            <a:avLst>
              <a:gd name="adj1" fmla="val 2793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/>
          <a:lstStyle/>
          <a:p>
            <a:endParaRPr lang="zh-CN" altLang="en-US" sz="1620"/>
          </a:p>
        </p:txBody>
      </p:sp>
      <p:sp>
        <p:nvSpPr>
          <p:cNvPr id="22" name="右大括号 21"/>
          <p:cNvSpPr/>
          <p:nvPr/>
        </p:nvSpPr>
        <p:spPr bwMode="auto">
          <a:xfrm rot="16200000">
            <a:off x="4678714" y="567167"/>
            <a:ext cx="453650" cy="4147661"/>
          </a:xfrm>
          <a:prstGeom prst="rightBrace">
            <a:avLst>
              <a:gd name="adj1" fmla="val 27930"/>
              <a:gd name="adj2" fmla="val 4020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/>
          <a:lstStyle/>
          <a:p>
            <a:endParaRPr lang="zh-CN" altLang="en-US" sz="1620"/>
          </a:p>
        </p:txBody>
      </p:sp>
      <p:cxnSp>
        <p:nvCxnSpPr>
          <p:cNvPr id="11" name="直线箭头连接符 10"/>
          <p:cNvCxnSpPr>
            <a:stCxn id="14" idx="2"/>
            <a:endCxn id="20" idx="0"/>
          </p:cNvCxnSpPr>
          <p:nvPr/>
        </p:nvCxnSpPr>
        <p:spPr bwMode="auto">
          <a:xfrm>
            <a:off x="4646310" y="3321473"/>
            <a:ext cx="0" cy="4013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肘形连接符 12"/>
          <p:cNvCxnSpPr>
            <a:stCxn id="20" idx="2"/>
            <a:endCxn id="21" idx="1"/>
          </p:cNvCxnSpPr>
          <p:nvPr/>
        </p:nvCxnSpPr>
        <p:spPr bwMode="auto">
          <a:xfrm rot="16200000" flipH="1">
            <a:off x="4611897" y="4210882"/>
            <a:ext cx="392865" cy="32403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6" name="组 15"/>
          <p:cNvGrpSpPr/>
          <p:nvPr/>
        </p:nvGrpSpPr>
        <p:grpSpPr>
          <a:xfrm>
            <a:off x="822686" y="2804511"/>
            <a:ext cx="1517002" cy="1582785"/>
            <a:chOff x="565024" y="3358654"/>
            <a:chExt cx="1685558" cy="1758650"/>
          </a:xfrm>
        </p:grpSpPr>
        <p:sp>
          <p:nvSpPr>
            <p:cNvPr id="10" name="左大括号 9"/>
            <p:cNvSpPr/>
            <p:nvPr/>
          </p:nvSpPr>
          <p:spPr bwMode="auto">
            <a:xfrm>
              <a:off x="1687814" y="3358654"/>
              <a:ext cx="562768" cy="1758650"/>
            </a:xfrm>
            <a:prstGeom prst="leftBrace">
              <a:avLst>
                <a:gd name="adj1" fmla="val 21478"/>
                <a:gd name="adj2" fmla="val 50000"/>
              </a:avLst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296" tIns="41148" rIns="82296" bIns="41148" numCol="1" rtlCol="0" anchor="t" anchorCtr="0" compatLnSpc="1"/>
            <a:lstStyle/>
            <a:p>
              <a:endParaRPr kumimoji="1" lang="zh-CN" altLang="en-US" sz="162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65024" y="3780730"/>
              <a:ext cx="1263481" cy="964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20" dirty="0">
                  <a:solidFill>
                    <a:schemeClr val="accent2">
                      <a:lumMod val="75000"/>
                    </a:schemeClr>
                  </a:solidFill>
                </a:rPr>
                <a:t>test</a:t>
              </a:r>
              <a:r>
                <a:rPr lang="zh-CN" altLang="en-US" sz="252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2520" dirty="0">
                  <a:solidFill>
                    <a:schemeClr val="accent2">
                      <a:lumMod val="75000"/>
                    </a:schemeClr>
                  </a:solidFill>
                </a:rPr>
                <a:t>suite</a:t>
              </a:r>
              <a:endParaRPr lang="zh-CN" altLang="en-US" sz="252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76207" y="1960522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</a:rPr>
              <a:t>目标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704" y="2867822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</a:rPr>
              <a:t>任务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5" grpId="0"/>
      <p:bldP spid="15" grpId="0" animBg="1"/>
      <p:bldP spid="18" grpId="0"/>
      <p:bldP spid="14" grpId="0" animBg="1"/>
      <p:bldP spid="19" grpId="0" animBg="1"/>
      <p:bldP spid="20" grpId="0" animBg="1"/>
      <p:bldP spid="21" grpId="0" animBg="1"/>
      <p:bldP spid="4" grpId="0" bldLvl="0" animBg="1"/>
      <p:bldP spid="22" grpId="0" bldLvl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82966"/>
            <a:ext cx="5466523" cy="497756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0" y="4809853"/>
            <a:ext cx="9144000" cy="201216"/>
          </a:xfrm>
        </p:spPr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z="1100" smtClean="0">
                <a:solidFill>
                  <a:schemeClr val="bg1">
                    <a:lumMod val="65000"/>
                  </a:schemeClr>
                </a:solidFill>
              </a:rPr>
            </a:fld>
            <a:endParaRPr lang="en-US" altLang="zh-CN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153"/>
          <p:cNvSpPr txBox="1"/>
          <p:nvPr/>
        </p:nvSpPr>
        <p:spPr bwMode="auto">
          <a:xfrm>
            <a:off x="427568" y="333647"/>
            <a:ext cx="1224560" cy="4497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/>
          <a:p>
            <a:pPr algn="ctr">
              <a:spcAft>
                <a:spcPts val="0"/>
              </a:spcAft>
              <a:defRPr/>
            </a:pPr>
            <a:r>
              <a:rPr lang="zh-CN" altLang="en-US" sz="324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en-GB" altLang="en-US" sz="324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83" y="1112019"/>
            <a:ext cx="2119195" cy="262571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Title 153"/>
          <p:cNvSpPr txBox="1"/>
          <p:nvPr/>
        </p:nvSpPr>
        <p:spPr bwMode="auto">
          <a:xfrm>
            <a:off x="597287" y="327288"/>
            <a:ext cx="6351106" cy="5794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Charter</a:t>
            </a:r>
            <a:r>
              <a:rPr kumimoji="1" lang="en-US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进一步明确测试范围和策略</a:t>
            </a:r>
            <a:endParaRPr kumimoji="1" lang="en-GB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77990" y="1041725"/>
            <a:ext cx="7388020" cy="1944216"/>
          </a:xfrm>
          <a:prstGeom prst="rect">
            <a:avLst/>
          </a:prstGeom>
        </p:spPr>
        <p:txBody>
          <a:bodyPr/>
          <a:lstStyle/>
          <a:p>
            <a:pPr marL="257175" indent="-257175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dirty="0"/>
              <a:t>Charter</a:t>
            </a:r>
            <a:r>
              <a:rPr lang="zh-CN" altLang="en-US" dirty="0"/>
              <a:t> 清晰指导</a:t>
            </a:r>
            <a:r>
              <a:rPr lang="en-US" altLang="zh-CN" dirty="0"/>
              <a:t>Session</a:t>
            </a:r>
            <a:r>
              <a:rPr lang="zh-CN" altLang="en-US" dirty="0"/>
              <a:t>执行任务（</a:t>
            </a:r>
            <a:r>
              <a:rPr lang="en-US" altLang="zh-CN" dirty="0"/>
              <a:t>Mission</a:t>
            </a:r>
            <a:r>
              <a:rPr lang="zh-CN" altLang="en-US" dirty="0"/>
              <a:t>）：要测什么、怎么测试（强调策略，不是详细测试步骤）、寻找什么样的缺陷、哪些产品质量风险等</a:t>
            </a:r>
            <a:endParaRPr lang="en-US" altLang="zh-CN" dirty="0"/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可以看做一个或一组用例（</a:t>
            </a:r>
            <a:r>
              <a:rPr lang="en-US" altLang="zh-CN" dirty="0"/>
              <a:t>User Case</a:t>
            </a:r>
            <a:r>
              <a:rPr lang="zh-CN" altLang="en-US" dirty="0"/>
              <a:t>）的体现，相对用例</a:t>
            </a:r>
            <a:r>
              <a:rPr lang="zh-CN" altLang="en-US" sz="1620" dirty="0"/>
              <a:t>（</a:t>
            </a:r>
            <a:r>
              <a:rPr lang="en-US" altLang="zh-CN" sz="1620" dirty="0">
                <a:solidFill>
                  <a:srgbClr val="800000"/>
                </a:solidFill>
              </a:rPr>
              <a:t>use case</a:t>
            </a:r>
            <a:r>
              <a:rPr lang="zh-CN" altLang="en-US" sz="1620" dirty="0"/>
              <a:t>）</a:t>
            </a:r>
            <a:r>
              <a:rPr lang="zh-CN" altLang="en-US" dirty="0"/>
              <a:t>的测试思路</a:t>
            </a:r>
            <a:endParaRPr lang="en-US" altLang="zh-CN" dirty="0"/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endParaRPr lang="en-US" altLang="zh-CN" dirty="0">
              <a:ea typeface="楷体_GB2312" pitchFamily="49" charset="-122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5676" y="3513286"/>
            <a:ext cx="6221491" cy="15297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示例</a:t>
            </a:r>
            <a:endParaRPr lang="en-US" altLang="zh-CN" dirty="0">
              <a:solidFill>
                <a:srgbClr val="0070C0"/>
              </a:solidFill>
              <a:latin typeface="Yuanti SC" charset="-122"/>
              <a:ea typeface="Yuanti SC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通过数据的多样性变化来测试 </a:t>
            </a:r>
            <a:r>
              <a:rPr lang="en-US" altLang="zh-CN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B </a:t>
            </a:r>
            <a:r>
              <a:rPr lang="zh-CN" altLang="en-US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流程对各种数据的容错能力</a:t>
            </a:r>
            <a:r>
              <a:rPr lang="en-US" altLang="zh-CN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;</a:t>
            </a:r>
            <a:endParaRPr lang="en-US" altLang="zh-CN" dirty="0">
              <a:solidFill>
                <a:srgbClr val="0070C0"/>
              </a:solidFill>
              <a:latin typeface="Yuanti SC" charset="-122"/>
              <a:ea typeface="Yuanti SC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通过检查 </a:t>
            </a:r>
            <a:r>
              <a:rPr lang="en-US" altLang="zh-CN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UI </a:t>
            </a:r>
            <a:r>
              <a:rPr lang="zh-CN" altLang="en-US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来测试 </a:t>
            </a:r>
            <a:r>
              <a:rPr lang="en-US" altLang="zh-CN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C </a:t>
            </a:r>
            <a:r>
              <a:rPr lang="zh-CN" altLang="en-US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模块是否符合 </a:t>
            </a:r>
            <a:r>
              <a:rPr lang="en-US" altLang="zh-CN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UI </a:t>
            </a:r>
            <a:r>
              <a:rPr lang="zh-CN" altLang="en-US" dirty="0">
                <a:solidFill>
                  <a:srgbClr val="0070C0"/>
                </a:solidFill>
                <a:latin typeface="Yuanti SC" charset="-122"/>
                <a:ea typeface="Yuanti SC" charset="-122"/>
              </a:rPr>
              <a:t>规范 </a:t>
            </a:r>
            <a:endParaRPr lang="zh-CN" altLang="en-US" dirty="0">
              <a:solidFill>
                <a:srgbClr val="0070C0"/>
              </a:solidFill>
              <a:latin typeface="Yuanti SC" charset="-122"/>
              <a:ea typeface="Yuanti SC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51820" y="2985941"/>
            <a:ext cx="3348355" cy="423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60" b="1" dirty="0">
                <a:solidFill>
                  <a:srgbClr val="953735"/>
                </a:solidFill>
              </a:rPr>
              <a:t>By testing ...through ... to ...</a:t>
            </a:r>
            <a:endParaRPr lang="zh-CN" altLang="en-US" sz="2160" b="1" dirty="0">
              <a:solidFill>
                <a:srgbClr val="953735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Title 153"/>
          <p:cNvSpPr txBox="1"/>
          <p:nvPr/>
        </p:nvSpPr>
        <p:spPr bwMode="auto">
          <a:xfrm>
            <a:off x="596868" y="374136"/>
            <a:ext cx="4433106" cy="4497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Charter 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规范模板</a:t>
            </a:r>
            <a:endParaRPr kumimoji="1" lang="en-GB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1255" y="1275606"/>
            <a:ext cx="1846582" cy="277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</a:rPr>
              <a:t>角色</a:t>
            </a:r>
            <a:r>
              <a:rPr lang="en-US" altLang="zh-CN" dirty="0">
                <a:latin typeface="Yuanti SC" charset="-122"/>
                <a:ea typeface="Yuanti SC" charset="-122"/>
              </a:rPr>
              <a:t>/</a:t>
            </a:r>
            <a:r>
              <a:rPr lang="zh-CN" altLang="en-US" dirty="0">
                <a:latin typeface="Yuanti SC" charset="-122"/>
                <a:ea typeface="Yuanti SC" charset="-122"/>
              </a:rPr>
              <a:t>主题</a:t>
            </a:r>
            <a:endParaRPr lang="en-US" altLang="zh-CN" dirty="0">
              <a:latin typeface="Yuanti SC" charset="-122"/>
              <a:ea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</a:rPr>
              <a:t>测试目标</a:t>
            </a:r>
            <a:endParaRPr lang="en-US" altLang="zh-CN" dirty="0">
              <a:latin typeface="Yuanti SC" charset="-122"/>
              <a:ea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</a:rPr>
              <a:t>优先级</a:t>
            </a:r>
            <a:endParaRPr lang="en-US" altLang="zh-CN" dirty="0">
              <a:latin typeface="Yuanti SC" charset="-122"/>
              <a:ea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</a:rPr>
              <a:t>参考</a:t>
            </a:r>
            <a:endParaRPr lang="en-US" altLang="zh-CN" dirty="0">
              <a:latin typeface="Yuanti SC" charset="-122"/>
              <a:ea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</a:rPr>
              <a:t>测试判断依据</a:t>
            </a:r>
            <a:endParaRPr lang="en-US" altLang="zh-CN" dirty="0">
              <a:latin typeface="Yuanti SC" charset="-122"/>
              <a:ea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</a:rPr>
              <a:t>环境配置</a:t>
            </a:r>
            <a:endParaRPr lang="en-US" altLang="zh-CN" dirty="0">
              <a:latin typeface="Yuanti SC" charset="-122"/>
              <a:ea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</a:rPr>
              <a:t>测试数据</a:t>
            </a:r>
            <a:endParaRPr lang="en-US" altLang="zh-CN" dirty="0">
              <a:latin typeface="Yuanti SC" charset="-122"/>
              <a:ea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</a:rPr>
              <a:t>如何测试</a:t>
            </a:r>
            <a:endParaRPr lang="en-US" altLang="zh-CN" dirty="0">
              <a:latin typeface="Yuanti SC" charset="-122"/>
              <a:ea typeface="Yuanti SC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29506" y="1405220"/>
            <a:ext cx="4536504" cy="26111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defRPr/>
            </a:pPr>
            <a:r>
              <a:rPr lang="zh-CN" altLang="en-US" sz="1500" b="1" dirty="0"/>
              <a:t>去哪儿</a:t>
            </a:r>
            <a:r>
              <a:rPr lang="en-US" altLang="zh-CN" sz="1500" b="1" dirty="0"/>
              <a:t>VIP</a:t>
            </a:r>
            <a:r>
              <a:rPr lang="zh-CN" altLang="en-US" sz="1500" b="1" dirty="0"/>
              <a:t>用户，“</a:t>
            </a:r>
            <a:r>
              <a:rPr lang="zh-CN" altLang="en-US" sz="1500" b="1" dirty="0">
                <a:solidFill>
                  <a:srgbClr val="0070C0"/>
                </a:solidFill>
              </a:rPr>
              <a:t>积分兑换</a:t>
            </a:r>
            <a:r>
              <a:rPr lang="zh-CN" altLang="en-US" sz="1500" b="1" dirty="0"/>
              <a:t>”功能测试</a:t>
            </a:r>
            <a:endParaRPr lang="en-US" altLang="zh-CN" sz="1500" b="1" dirty="0"/>
          </a:p>
          <a:p>
            <a:pPr marL="342900" indent="-342900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异常操作、互操作和大数据的测试</a:t>
            </a:r>
            <a:endParaRPr lang="en-US" altLang="zh-CN" sz="1500" dirty="0"/>
          </a:p>
          <a:p>
            <a:pPr marL="342900" indent="-342900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优先级一般</a:t>
            </a:r>
            <a:endParaRPr lang="en-US" altLang="zh-CN" sz="1500" dirty="0"/>
          </a:p>
          <a:p>
            <a:pPr marL="342900" indent="-342900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参考产品愿景、用户故事等文档</a:t>
            </a:r>
            <a:endParaRPr lang="en-US" altLang="zh-CN" sz="1500" dirty="0"/>
          </a:p>
          <a:p>
            <a:pPr marL="342900" indent="-342900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根据用户故事验收标准等判断</a:t>
            </a:r>
            <a:endParaRPr lang="en-US" altLang="zh-CN" sz="1500" dirty="0"/>
          </a:p>
          <a:p>
            <a:pPr marL="342900" indent="-342900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en-US" altLang="zh-CN" sz="1500" dirty="0"/>
              <a:t>Windows/IE</a:t>
            </a:r>
            <a:r>
              <a:rPr lang="zh-CN" altLang="en-US" sz="1500" dirty="0"/>
              <a:t>、</a:t>
            </a:r>
            <a:r>
              <a:rPr lang="en-US" altLang="zh-CN" sz="1500" dirty="0"/>
              <a:t>Mac</a:t>
            </a:r>
            <a:r>
              <a:rPr lang="zh-CN" altLang="en-US" sz="1500" dirty="0"/>
              <a:t> </a:t>
            </a:r>
            <a:r>
              <a:rPr lang="en-US" altLang="zh-CN" sz="1500" dirty="0"/>
              <a:t>OS/Safari…</a:t>
            </a:r>
            <a:endParaRPr lang="en-US" altLang="zh-CN" sz="1500" dirty="0"/>
          </a:p>
          <a:p>
            <a:pPr marL="342900" indent="-342900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引用备份的测试数据库</a:t>
            </a:r>
            <a:endParaRPr lang="en-US" altLang="zh-CN" sz="1500" dirty="0"/>
          </a:p>
          <a:p>
            <a:pPr marL="342900" indent="-342900">
              <a:lnSpc>
                <a:spcPct val="120000"/>
              </a:lnSpc>
              <a:spcBef>
                <a:spcPts val="3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登录、查询积分、去积分商场查询合适商品、兑换、物流选择、补充性支付等</a:t>
            </a:r>
            <a:endParaRPr lang="en-US" altLang="zh-CN" sz="1500" dirty="0"/>
          </a:p>
        </p:txBody>
      </p:sp>
    </p:spTree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mtClean="0"/>
            </a:fld>
            <a:endParaRPr lang="en-US" altLang="zh-CN"/>
          </a:p>
        </p:txBody>
      </p:sp>
      <p:sp>
        <p:nvSpPr>
          <p:cNvPr id="3" name="Title 153"/>
          <p:cNvSpPr txBox="1"/>
          <p:nvPr/>
        </p:nvSpPr>
        <p:spPr bwMode="auto">
          <a:xfrm>
            <a:off x="618552" y="340892"/>
            <a:ext cx="1915642" cy="4497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4"/>
              </a:buClr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kumimoji="1" lang="en-GB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1" y="1038212"/>
            <a:ext cx="8228399" cy="382548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Title 153"/>
          <p:cNvSpPr txBox="1"/>
          <p:nvPr/>
        </p:nvSpPr>
        <p:spPr bwMode="auto">
          <a:xfrm>
            <a:off x="594602" y="338713"/>
            <a:ext cx="5314190" cy="4497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4"/>
              </a:buClr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结果报告：</a:t>
            </a: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 Sheet -1</a:t>
            </a:r>
            <a:endParaRPr kumimoji="1" lang="en-GB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emp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95049" y="820461"/>
            <a:ext cx="5579923" cy="3828663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762262" y="4569068"/>
            <a:ext cx="11538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左大括号 6"/>
          <p:cNvSpPr/>
          <p:nvPr/>
        </p:nvSpPr>
        <p:spPr>
          <a:xfrm>
            <a:off x="1240920" y="3728488"/>
            <a:ext cx="157342" cy="675059"/>
          </a:xfrm>
          <a:prstGeom prst="leftBrace">
            <a:avLst>
              <a:gd name="adj1" fmla="val 2860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8" name="文本框 7"/>
          <p:cNvSpPr txBox="1"/>
          <p:nvPr/>
        </p:nvSpPr>
        <p:spPr>
          <a:xfrm>
            <a:off x="729240" y="3863846"/>
            <a:ext cx="5940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solidFill>
                  <a:srgbClr val="FF0000"/>
                </a:solidFill>
              </a:rPr>
              <a:t>TSB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7968" y="1809251"/>
            <a:ext cx="1680935" cy="186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只要遵循简单的格式，就可产生易于自动分析的报表，通过特定工具汇总，产生测试报告和图表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Title 153"/>
          <p:cNvSpPr txBox="1"/>
          <p:nvPr/>
        </p:nvSpPr>
        <p:spPr bwMode="auto">
          <a:xfrm>
            <a:off x="490676" y="364726"/>
            <a:ext cx="4433106" cy="4497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 Sheet -2</a:t>
            </a:r>
            <a:endParaRPr kumimoji="1" lang="en-GB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51208" y="1014730"/>
            <a:ext cx="7905111" cy="3694010"/>
          </a:xfrm>
          <a:prstGeom prst="rect">
            <a:avLst/>
          </a:prstGeom>
        </p:spPr>
        <p:txBody>
          <a:bodyPr/>
          <a:lstStyle/>
          <a:p>
            <a:pPr marL="257175" indent="-257175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Session charter </a:t>
            </a:r>
            <a:r>
              <a:rPr lang="en-US" altLang="zh-CN" sz="1620" dirty="0">
                <a:latin typeface="Yuanti SC" charset="-122"/>
                <a:ea typeface="Yuanti SC" charset="-122"/>
                <a:cs typeface="Yuanti SC" charset="-122"/>
              </a:rPr>
              <a:t>(</a:t>
            </a:r>
            <a:r>
              <a:rPr lang="zh-CN" altLang="en-US" sz="1620" dirty="0">
                <a:latin typeface="Yuanti SC" charset="-122"/>
                <a:ea typeface="Yuanti SC" charset="-122"/>
                <a:cs typeface="Yuanti SC" charset="-122"/>
              </a:rPr>
              <a:t>包含任务陈述、测试范围等</a:t>
            </a:r>
            <a:r>
              <a:rPr lang="en-US" altLang="zh-CN" sz="1620" dirty="0">
                <a:latin typeface="Yuanti SC" charset="-122"/>
                <a:ea typeface="Yuanti SC" charset="-122"/>
                <a:cs typeface="Yuanti SC" charset="-122"/>
              </a:rPr>
              <a:t>)</a:t>
            </a:r>
            <a:endParaRPr lang="en-US" altLang="zh-CN" sz="1620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Tester name(s)/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测试执行者</a:t>
            </a:r>
            <a:endParaRPr lang="zh-CN" altLang="en-US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Task breakdown :TBS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（</a:t>
            </a: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Test/Bug/Setup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）度量（耗时），这些数据配合简报有助于估算测试速度、评估测试效率</a:t>
            </a:r>
            <a:endParaRPr lang="zh-CN" altLang="en-US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测试数据、数据文件：为测试数据复用提供了基础</a:t>
            </a:r>
            <a:endParaRPr lang="zh-CN" altLang="en-US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Note/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测试笔记：测试过程中随时记录的有价值的信息，</a:t>
            </a:r>
            <a:r>
              <a:rPr lang="zh-CN" altLang="en-US" dirty="0">
                <a:solidFill>
                  <a:srgbClr val="000090"/>
                </a:solidFill>
                <a:latin typeface="Yuanti SC" charset="-122"/>
                <a:ea typeface="Yuanti SC" charset="-122"/>
                <a:cs typeface="Yuanti SC" charset="-122"/>
              </a:rPr>
              <a:t>叙述了测试故事：为什么测试，如何测，为什么这样的测试已足够好</a:t>
            </a:r>
            <a:endParaRPr lang="zh-CN" altLang="en-US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Issues/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问题</a:t>
            </a: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Yuanti SC" charset="-122"/>
                <a:ea typeface="Yuanti SC" charset="-122"/>
                <a:cs typeface="Yuanti SC" charset="-122"/>
              </a:rPr>
              <a:t>风险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：测试过程中的问题和疑惑</a:t>
            </a:r>
            <a:r>
              <a:rPr lang="zh-CN" altLang="en-US" sz="1620" dirty="0">
                <a:solidFill>
                  <a:schemeClr val="bg1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（未来测试的参考资料）</a:t>
            </a:r>
            <a:endParaRPr lang="zh-CN" altLang="en-US" sz="1620" dirty="0">
              <a:solidFill>
                <a:schemeClr val="bg1">
                  <a:lumMod val="7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缺陷：</a:t>
            </a:r>
            <a:r>
              <a:rPr lang="zh-CN" altLang="en-US" dirty="0">
                <a:solidFill>
                  <a:srgbClr val="000090"/>
                </a:solidFill>
                <a:latin typeface="Yuanti SC" charset="-122"/>
                <a:ea typeface="Yuanti SC" charset="-122"/>
                <a:cs typeface="Yuanti SC" charset="-122"/>
              </a:rPr>
              <a:t>测试的直接产出</a:t>
            </a:r>
            <a:endParaRPr lang="zh-CN" altLang="en-US" dirty="0">
              <a:latin typeface="Yuanti SC" charset="-122"/>
              <a:ea typeface="Yuanti SC" charset="-122"/>
              <a:cs typeface="Yuanti SC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768BECB6-6F87-4AA7-A36C-D5289AC9CF4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Title 153"/>
          <p:cNvSpPr txBox="1"/>
          <p:nvPr/>
        </p:nvSpPr>
        <p:spPr bwMode="auto">
          <a:xfrm>
            <a:off x="481968" y="345180"/>
            <a:ext cx="4433106" cy="4497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/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4"/>
              </a:buClr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任务报告 （</a:t>
            </a: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Debriefing 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GB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31664" y="1535042"/>
            <a:ext cx="6999178" cy="2106234"/>
          </a:xfrm>
          <a:prstGeom prst="rect">
            <a:avLst/>
          </a:prstGeom>
        </p:spPr>
        <p:txBody>
          <a:bodyPr/>
          <a:lstStyle/>
          <a:p>
            <a:pPr marL="257175" indent="-257175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P</a:t>
            </a:r>
            <a:r>
              <a:rPr lang="en-US" altLang="zh-CN" b="1" dirty="0"/>
              <a:t>ast</a:t>
            </a:r>
            <a:r>
              <a:rPr lang="zh-CN" altLang="en-US" sz="162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</a:rPr>
              <a:t>（已做了哪些测试）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a typeface="Yuanti SC" charset="-122"/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What happened during the session?</a:t>
            </a:r>
            <a:endParaRPr lang="en-US" altLang="zh-CN" dirty="0">
              <a:solidFill>
                <a:srgbClr val="00B0F0"/>
              </a:solidFill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R</a:t>
            </a:r>
            <a:r>
              <a:rPr lang="en-US" altLang="zh-CN" b="1" dirty="0"/>
              <a:t>esults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</a:rPr>
              <a:t>（测试结果）</a:t>
            </a:r>
            <a:r>
              <a:rPr lang="zh-CN" altLang="en-US" dirty="0"/>
              <a:t>：</a:t>
            </a:r>
            <a:r>
              <a:rPr lang="en-US" altLang="zh-CN" dirty="0"/>
              <a:t> What was achieved during the session?</a:t>
            </a:r>
            <a:endParaRPr lang="en-US" altLang="zh-CN" dirty="0"/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O</a:t>
            </a:r>
            <a:r>
              <a:rPr lang="en-US" altLang="zh-CN" b="1" dirty="0"/>
              <a:t>bstacles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</a:rPr>
              <a:t> （障碍）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F0"/>
                </a:solidFill>
              </a:rPr>
              <a:t>What got in the way of good testing?</a:t>
            </a:r>
            <a:endParaRPr lang="en-US" altLang="zh-CN" dirty="0">
              <a:solidFill>
                <a:srgbClr val="00B0F0"/>
              </a:solidFill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O</a:t>
            </a:r>
            <a:r>
              <a:rPr lang="en-US" altLang="zh-CN" b="1" dirty="0"/>
              <a:t>utlook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</a:rPr>
              <a:t> （未来要做哪些测试）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00B0F0"/>
                </a:solidFill>
              </a:rPr>
              <a:t>What still needs to be done?</a:t>
            </a:r>
            <a:endParaRPr lang="en-US" altLang="zh-CN" dirty="0">
              <a:solidFill>
                <a:srgbClr val="00B0F0"/>
              </a:solidFill>
            </a:endParaRPr>
          </a:p>
          <a:p>
            <a:pPr marL="257175" indent="-257175">
              <a:lnSpc>
                <a:spcPct val="120000"/>
              </a:lnSpc>
              <a:spcBef>
                <a:spcPts val="3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F</a:t>
            </a:r>
            <a:r>
              <a:rPr lang="en-US" altLang="zh-CN" b="1" dirty="0"/>
              <a:t>eelings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</a:rPr>
              <a:t> （感觉）</a:t>
            </a:r>
            <a:r>
              <a:rPr lang="zh-CN" altLang="en-US" dirty="0"/>
              <a:t>：</a:t>
            </a:r>
            <a:r>
              <a:rPr lang="en-US" altLang="zh-CN" dirty="0"/>
              <a:t>How does the tester feel about all this?</a:t>
            </a:r>
            <a:endParaRPr lang="en-US" altLang="zh-CN" dirty="0">
              <a:ea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4187" y="923498"/>
            <a:ext cx="1790692" cy="460375"/>
          </a:xfrm>
          <a:prstGeom prst="rect">
            <a:avLst/>
          </a:prstGeom>
          <a:solidFill>
            <a:schemeClr val="accent5"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kumimoji="1" lang="en-US" altLang="zh-CN" sz="2400" dirty="0">
                <a:solidFill>
                  <a:srgbClr val="0000FF"/>
                </a:solidFill>
              </a:rPr>
              <a:t>PROOF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3299" y="3939783"/>
            <a:ext cx="4212468" cy="755650"/>
          </a:xfrm>
          <a:prstGeom prst="rect">
            <a:avLst/>
          </a:prstGeom>
          <a:solidFill>
            <a:srgbClr val="FFE669">
              <a:alpha val="61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每个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session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结束后有一个口头汇报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每天测试人员有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4+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 次沟通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00959" y="4809598"/>
            <a:ext cx="385381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500" dirty="0">
                <a:solidFill>
                  <a:srgbClr val="3C8C93"/>
                </a:solidFill>
              </a:rPr>
              <a:t>Note: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3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same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Questions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in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Daily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Scrum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meeting</a:t>
            </a:r>
            <a:endParaRPr lang="zh-CN" altLang="en-US" sz="1500" dirty="0">
              <a:solidFill>
                <a:srgbClr val="3C8C93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软件测试贯穿全生命周期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675316" y="1210972"/>
            <a:ext cx="7629698" cy="19170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lvl="0" indent="-40513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•"/>
              <a:tabLst>
                <a:tab pos="1828800" algn="l"/>
              </a:tabLst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测试左移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不仅让开发人员做更多的测试，而且需要做需求评审、设计评审，以及第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章介绍的验收测试驱动开发（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ATDD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lvl="0" indent="-40513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•"/>
              <a:tabLst>
                <a:tab pos="1828800" algn="l"/>
              </a:tabLst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测试右移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是在线测试（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in Production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TiP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），包括在线性能监控与分析、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A/B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测试和日志分析等，可以和现在流行的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DevOp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联系起来。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5777" y="232540"/>
            <a:ext cx="3897014" cy="60079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zh-CN" dirty="0"/>
              <a:t>SBTM</a:t>
            </a:r>
            <a:r>
              <a:rPr lang="zh-CN" altLang="en-US" dirty="0"/>
              <a:t> 实践框架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fld id="{DBE2DA07-CE19-4C9B-A0EC-06D3955056CF}" type="slidenum">
              <a:rPr lang="en-US" altLang="zh-CN" smtClean="0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4884" b="7220"/>
          <a:stretch>
            <a:fillRect/>
          </a:stretch>
        </p:blipFill>
        <p:spPr>
          <a:xfrm>
            <a:off x="1401417" y="826795"/>
            <a:ext cx="5963972" cy="392749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软件测试流派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>
          <a:xfrm>
            <a:off x="555325" y="304131"/>
            <a:ext cx="4914546" cy="51316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五大软件测试流派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 rot="2292838">
            <a:off x="2962967" y="2056348"/>
            <a:ext cx="926324" cy="540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" name="右箭头 4"/>
          <p:cNvSpPr/>
          <p:nvPr/>
        </p:nvSpPr>
        <p:spPr>
          <a:xfrm rot="1942873">
            <a:off x="4902732" y="3072671"/>
            <a:ext cx="917558" cy="540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6" name="右箭头 5"/>
          <p:cNvSpPr/>
          <p:nvPr/>
        </p:nvSpPr>
        <p:spPr>
          <a:xfrm rot="19217484">
            <a:off x="4842127" y="1911640"/>
            <a:ext cx="917558" cy="540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7" name="右箭头 6"/>
          <p:cNvSpPr/>
          <p:nvPr/>
        </p:nvSpPr>
        <p:spPr>
          <a:xfrm rot="8833489">
            <a:off x="3135392" y="3071308"/>
            <a:ext cx="729195" cy="540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1788103" y="1329053"/>
            <a:ext cx="1296144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分析流派</a:t>
            </a:r>
            <a:endParaRPr kumimoji="1" lang="zh-CN" altLang="en-US" sz="21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02556" y="1239534"/>
            <a:ext cx="1296144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质量流派</a:t>
            </a:r>
            <a:endParaRPr kumimoji="1" lang="zh-CN" altLang="en-US" sz="21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64067" y="3165257"/>
            <a:ext cx="1728192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上下文驱动流派</a:t>
            </a:r>
            <a:endParaRPr kumimoji="1" lang="zh-CN" altLang="en-US" sz="21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602556" y="3399774"/>
            <a:ext cx="1296144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敏捷流派</a:t>
            </a:r>
            <a:endParaRPr kumimoji="1" lang="zh-CN" altLang="en-US" sz="21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86325" y="2301161"/>
            <a:ext cx="1296144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标准流派</a:t>
            </a:r>
            <a:endParaRPr kumimoji="1" lang="zh-CN" altLang="en-US" sz="21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>
          <a:xfrm>
            <a:off x="588234" y="325921"/>
            <a:ext cx="4914546" cy="51316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各测试流派的特征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587" y="1283518"/>
            <a:ext cx="7926456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 eaLnBrk="0" hangingPunct="0">
              <a:lnSpc>
                <a:spcPct val="150000"/>
              </a:lnSpc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分析流派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：认为测试是严格的和技术性的，在学术界有许多支持者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标准流派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：将测试视为衡量进度的一种方法，强调成本和可重复的标准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质量流派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：强调过程规范性，监督开发人员并充当质量的看门人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上下文驱动流派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：强调人的价值，寻找涉众关心的bug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敏捷流派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：强调自动化测试，使用测试来快速验证开发是完整的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86609" y="4015409"/>
            <a:ext cx="4688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敏捷流派可以从上面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小节得到更多的信息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 txBox="1">
            <a:spLocks noGrp="1" noChangeArrowheads="1"/>
          </p:cNvSpPr>
          <p:nvPr/>
        </p:nvSpPr>
        <p:spPr bwMode="auto">
          <a:xfrm>
            <a:off x="1485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en-US" sz="1050">
              <a:solidFill>
                <a:srgbClr val="FF9800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7158" y="305692"/>
            <a:ext cx="4525398" cy="573528"/>
          </a:xfrm>
        </p:spPr>
        <p:txBody>
          <a:bodyPr/>
          <a:lstStyle/>
          <a:p>
            <a:pPr lvl="0"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上下文驱动测试</a:t>
            </a:r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8872" y="781116"/>
            <a:ext cx="4101971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91AC4E"/>
              </a:buClr>
              <a:buSzPct val="80000"/>
            </a:pPr>
            <a:r>
              <a:rPr lang="en-US" altLang="zh-CN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CDT: Context-driven Testing</a:t>
            </a:r>
            <a:endParaRPr lang="en-US" altLang="zh-CN" dirty="0">
              <a:solidFill>
                <a:srgbClr val="00B0F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7634" name="AutoShape 2" descr="http://www.51testing.com/attachments/2007/08/2_200708281544041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97636" name="AutoShape 4" descr="http://www.51testing.com/attachments/2007/08/2_200708281544041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97638" name="AutoShape 6" descr="http://www.51testing.com/attachments/2007/08/2_200708281544041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58871" y="1138255"/>
            <a:ext cx="8057745" cy="33921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pPr lvl="1" indent="-342900" defTabSz="685800" eaLnBrk="0" hangingPunct="0">
              <a:lnSpc>
                <a:spcPct val="150000"/>
              </a:lnSpc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任何实践活动的价值依赖于它所处的上下文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在某个上下文中只有好的实践，没有最佳实践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一起工作的人，才是项目的最重要组成部分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项目的发展往往难以预料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产品是问题的解决方案，如果问题没得到解决，产品是无用的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好的软件测试时一个富有挑战性的智力过程。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spcBef>
                <a:spcPts val="0"/>
              </a:spcBef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只有通过判断和技能，并在整个项目过程中协同练习它们，我们才能在正确的时间做正确的事，以有效地测试我们的产品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软件测试改进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405202" y="3177327"/>
            <a:ext cx="4333596" cy="1292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i="1" dirty="0">
                <a:solidFill>
                  <a:srgbClr val="0070C0"/>
                </a:solidFill>
              </a:rPr>
              <a:t>4.5.1  </a:t>
            </a:r>
            <a:r>
              <a:rPr lang="en-US" altLang="zh-CN" sz="2100" i="1" dirty="0" err="1">
                <a:solidFill>
                  <a:srgbClr val="0070C0"/>
                </a:solidFill>
              </a:rPr>
              <a:t>TMMi</a:t>
            </a:r>
            <a:r>
              <a:rPr lang="en-US" altLang="zh-CN" sz="2100" i="1" dirty="0">
                <a:solidFill>
                  <a:srgbClr val="0070C0"/>
                </a:solidFill>
              </a:rPr>
              <a:t> </a:t>
            </a:r>
            <a:r>
              <a:rPr lang="en-US" altLang="zh-CN" sz="1350" i="1" dirty="0">
                <a:solidFill>
                  <a:srgbClr val="0070C0"/>
                </a:solidFill>
              </a:rPr>
              <a:t>(Testing Maturity Model</a:t>
            </a:r>
            <a:r>
              <a:rPr lang="zh-CN" altLang="en-US" sz="1350" i="1" dirty="0">
                <a:solidFill>
                  <a:srgbClr val="0070C0"/>
                </a:solidFill>
              </a:rPr>
              <a:t> </a:t>
            </a:r>
            <a:r>
              <a:rPr lang="en-US" altLang="zh-CN" sz="1350" i="1" dirty="0">
                <a:solidFill>
                  <a:srgbClr val="0070C0"/>
                </a:solidFill>
              </a:rPr>
              <a:t>integration)</a:t>
            </a:r>
            <a:endParaRPr lang="en-US" altLang="zh-CN" sz="1350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100" i="1" dirty="0">
                <a:solidFill>
                  <a:srgbClr val="0070C0"/>
                </a:solidFill>
              </a:rPr>
              <a:t>4.5.2  TPI </a:t>
            </a:r>
            <a:r>
              <a:rPr lang="en-US" altLang="zh-CN" sz="1350" i="1" dirty="0">
                <a:solidFill>
                  <a:srgbClr val="0070C0"/>
                </a:solidFill>
              </a:rPr>
              <a:t>(Test Process Improvement)</a:t>
            </a:r>
            <a:endParaRPr lang="en-US" altLang="zh-CN" sz="1350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100" i="1" dirty="0">
                <a:solidFill>
                  <a:srgbClr val="0070C0"/>
                </a:solidFill>
              </a:rPr>
              <a:t>4.5.3  CTP </a:t>
            </a:r>
            <a:r>
              <a:rPr lang="en-US" altLang="zh-CN" sz="1350" i="1" dirty="0">
                <a:solidFill>
                  <a:srgbClr val="0070C0"/>
                </a:solidFill>
              </a:rPr>
              <a:t>(Critical Test Process)</a:t>
            </a:r>
            <a:endParaRPr lang="en-US" altLang="zh-CN" sz="1350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2100" i="1" dirty="0">
                <a:solidFill>
                  <a:srgbClr val="0070C0"/>
                </a:solidFill>
              </a:rPr>
              <a:t>4.5.4  STEP </a:t>
            </a:r>
            <a:r>
              <a:rPr lang="en-US" altLang="zh-CN" sz="1350" i="1" dirty="0">
                <a:solidFill>
                  <a:srgbClr val="0070C0"/>
                </a:solidFill>
              </a:rPr>
              <a:t>(Systematic Test &amp; Evaluation Process)</a:t>
            </a:r>
            <a:endParaRPr lang="en-US" altLang="zh-CN" sz="135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74340" y="323376"/>
            <a:ext cx="4320852" cy="54028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4.4.1 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TMMi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704156" y="1036839"/>
            <a:ext cx="7942887" cy="24930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过程能力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描述了遵循一个软件测试过程可能达到的预期结果的范围。</a:t>
            </a:r>
            <a:r>
              <a:rPr lang="en-US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TMM</a:t>
            </a:r>
            <a:r>
              <a:rPr lang="en-US" altLang="zh-CN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的建立，得益于以下</a:t>
            </a:r>
            <a:r>
              <a:rPr 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点：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充分吸收、</a:t>
            </a:r>
            <a:r>
              <a:rPr lang="en-US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CMM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en-US" altLang="zh-CN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CMMi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的精华；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基于历史演化的测试过程；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业界的最佳实践。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509" name="Rectangle 1"/>
          <p:cNvSpPr>
            <a:spLocks noChangeArrowheads="1"/>
          </p:cNvSpPr>
          <p:nvPr/>
        </p:nvSpPr>
        <p:spPr bwMode="auto">
          <a:xfrm>
            <a:off x="574340" y="3258824"/>
            <a:ext cx="7942886" cy="1078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>
            <a:spAutoFit/>
          </a:bodyPr>
          <a:lstStyle/>
          <a:p>
            <a:pPr marL="177800" indent="-177800" eaLnBrk="0" hangingPunct="0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kumimoji="1" lang="en-US" altLang="zh-CN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个别级的一系列测试能力成熟度的定义，每个级别的组成包括到期目标、到期子目标活动、任务和职责等。</a:t>
            </a:r>
            <a:endParaRPr kumimoji="1" lang="zh-CN" altLang="en-US" dirty="0">
              <a:solidFill>
                <a:srgbClr val="24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 eaLnBrk="0" hangingPunc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kumimoji="1" lang="zh-CN" altLang="en-US" dirty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一套评价模型，包括一个成熟度问卷、评估程序和团队选拔培训指南。 </a:t>
            </a:r>
            <a:endParaRPr kumimoji="1" lang="zh-CN" altLang="en-US" dirty="0">
              <a:solidFill>
                <a:srgbClr val="24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9320" y="299188"/>
            <a:ext cx="4212840" cy="54028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TMMi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个级别简述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://www.experimentus.com/images/experimentus/iPI_TMMi_diagram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37495" y="839472"/>
            <a:ext cx="6069010" cy="40903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89198" y="305014"/>
            <a:ext cx="4428864" cy="4862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TMMi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级别内容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6" name="Picture 6" descr="4-9-3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38128" y="935430"/>
            <a:ext cx="5057193" cy="407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065283" y="668254"/>
            <a:ext cx="5400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1350" dirty="0">
                <a:solidFill>
                  <a:srgbClr val="FF0000"/>
                </a:solidFill>
              </a:rPr>
              <a:t>描述</a:t>
            </a:r>
            <a:endParaRPr lang="zh-CN" altLang="en-US" sz="135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0448" y="641251"/>
            <a:ext cx="5400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1350" dirty="0">
                <a:solidFill>
                  <a:srgbClr val="FF0000"/>
                </a:solidFill>
              </a:rPr>
              <a:t>特征</a:t>
            </a:r>
            <a:endParaRPr lang="zh-CN" altLang="en-US" sz="135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1428" y="627741"/>
            <a:ext cx="5400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1350" dirty="0">
                <a:solidFill>
                  <a:srgbClr val="FF0000"/>
                </a:solidFill>
              </a:rPr>
              <a:t>目标</a:t>
            </a:r>
            <a:endParaRPr lang="zh-CN" altLang="en-US" sz="135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092" y="344596"/>
            <a:ext cx="4788579" cy="42148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TMMi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TMM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61971" y="839174"/>
            <a:ext cx="6744197" cy="3959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dirty="0"/>
              <a:t>测试左移和测试右移</a:t>
            </a:r>
            <a:endParaRPr kumimoji="1" lang="zh-CN" altLang="en-US" dirty="0"/>
          </a:p>
        </p:txBody>
      </p:sp>
      <p:sp>
        <p:nvSpPr>
          <p:cNvPr id="15" name="云形 14"/>
          <p:cNvSpPr/>
          <p:nvPr/>
        </p:nvSpPr>
        <p:spPr>
          <a:xfrm>
            <a:off x="3946488" y="2956833"/>
            <a:ext cx="1422471" cy="881374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sz="27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</a:t>
            </a:r>
            <a:endParaRPr kumimoji="1" lang="zh-CN" altLang="en-US" sz="27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3741256" y="1185699"/>
            <a:ext cx="1626518" cy="855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专业化</a:t>
            </a:r>
            <a:endParaRPr kumimoji="1" lang="en-US" altLang="zh-CN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0"/>
              </a:spcBef>
            </a:pP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服务化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08207" y="1470376"/>
            <a:ext cx="2542695" cy="2353190"/>
            <a:chOff x="1408207" y="1470376"/>
            <a:chExt cx="2542695" cy="2353190"/>
          </a:xfrm>
        </p:grpSpPr>
        <p:sp>
          <p:nvSpPr>
            <p:cNvPr id="17" name="文本框 16"/>
            <p:cNvSpPr txBox="1"/>
            <p:nvPr/>
          </p:nvSpPr>
          <p:spPr>
            <a:xfrm rot="900654">
              <a:off x="1686173" y="31772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向需求、设计转移</a:t>
              </a:r>
              <a:endPara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BDD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ATDD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8207" y="1470376"/>
              <a:ext cx="990422" cy="758415"/>
            </a:xfrm>
            <a:prstGeom prst="ellipse">
              <a:avLst/>
            </a:prstGeom>
            <a:solidFill>
              <a:srgbClr val="E6F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1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</a:t>
              </a:r>
              <a:endParaRPr kumimoji="1" lang="zh-CN" altLang="en-US" sz="21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曲线连接符 21"/>
            <p:cNvCxnSpPr>
              <a:stCxn id="15" idx="2"/>
              <a:endCxn id="19" idx="4"/>
            </p:cNvCxnSpPr>
            <p:nvPr/>
          </p:nvCxnSpPr>
          <p:spPr>
            <a:xfrm rot="10800000">
              <a:off x="1903419" y="2228791"/>
              <a:ext cx="2047483" cy="1168730"/>
            </a:xfrm>
            <a:prstGeom prst="curvedConnector2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5367774" y="1470376"/>
            <a:ext cx="2180787" cy="2257989"/>
            <a:chOff x="5367774" y="1470376"/>
            <a:chExt cx="2180787" cy="2257989"/>
          </a:xfrm>
        </p:grpSpPr>
        <p:sp>
          <p:nvSpPr>
            <p:cNvPr id="16" name="文本框 15"/>
            <p:cNvSpPr txBox="1"/>
            <p:nvPr/>
          </p:nvSpPr>
          <p:spPr>
            <a:xfrm rot="20002576">
              <a:off x="5688195" y="3082034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易用性、性能、</a:t>
              </a:r>
              <a:endPara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场景测试客户化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588441" y="1470376"/>
              <a:ext cx="960120" cy="838385"/>
            </a:xfrm>
            <a:prstGeom prst="ellipse">
              <a:avLst/>
            </a:prstGeom>
            <a:solidFill>
              <a:srgbClr val="E6F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1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endParaRPr kumimoji="1" lang="zh-CN" altLang="en-US" sz="21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曲线连接符 20"/>
            <p:cNvCxnSpPr>
              <a:stCxn id="15" idx="0"/>
              <a:endCxn id="20" idx="4"/>
            </p:cNvCxnSpPr>
            <p:nvPr/>
          </p:nvCxnSpPr>
          <p:spPr>
            <a:xfrm flipV="1">
              <a:off x="5367774" y="2308762"/>
              <a:ext cx="1700728" cy="1088759"/>
            </a:xfrm>
            <a:prstGeom prst="curvedConnector2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曲线连接符 22"/>
          <p:cNvCxnSpPr>
            <a:stCxn id="15" idx="3"/>
            <a:endCxn id="18" idx="1"/>
          </p:cNvCxnSpPr>
          <p:nvPr/>
        </p:nvCxnSpPr>
        <p:spPr>
          <a:xfrm rot="16200000" flipV="1">
            <a:off x="4122731" y="2472233"/>
            <a:ext cx="966778" cy="103209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321366" y="4111786"/>
            <a:ext cx="3267075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高度的可视化、集成化的全过程监控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B0F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数据驱动质量：客户质量实时反馈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97463" y="360219"/>
            <a:ext cx="4806906" cy="54028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4.4.2  TPI NEXT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80" name="Picture 4" descr="4-10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78962" y="1814903"/>
            <a:ext cx="6386076" cy="284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96500" y="900503"/>
            <a:ext cx="8199631" cy="922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TPI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Test Process Improvement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）是基于连续性表示法的测试过程改进的参考模型，是在软件控制、测试知识以及过往经验的基础上开发出来的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7248" y="326698"/>
            <a:ext cx="4590510" cy="4862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20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个关键域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018150" y="1096703"/>
            <a:ext cx="1807369" cy="3321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测试策略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生命周期模型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介入时间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估计和计划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测试规格技术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静态测试技术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度量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测试自动化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测试环境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办公环境</a:t>
            </a:r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934474" y="1096703"/>
            <a:ext cx="2163366" cy="3321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dirty="0"/>
              <a:t>承诺与动力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dirty="0"/>
              <a:t>测试功能与培训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dirty="0"/>
              <a:t>方法的范围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dirty="0"/>
              <a:t>沟通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dirty="0"/>
              <a:t>报告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dirty="0"/>
              <a:t>缺陷管理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dirty="0"/>
              <a:t>测试件管理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dirty="0"/>
              <a:t>测试过程管理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dirty="0"/>
              <a:t>评估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11"/>
              <a:defRPr/>
            </a:pPr>
            <a:r>
              <a:rPr lang="zh-CN" altLang="en-US" dirty="0"/>
              <a:t>底层测试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0985" y="344350"/>
            <a:ext cx="3047224" cy="52035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级别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918955" y="1245136"/>
            <a:ext cx="7509428" cy="1992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为了了解过程在每个关键域所处的状态，即对关键域的评估结果，通过级别是来体现。模型提供了</a:t>
            </a:r>
            <a:r>
              <a:rPr lang="en-US" altLang="zh-CN" dirty="0"/>
              <a:t>4</a:t>
            </a:r>
            <a:r>
              <a:rPr lang="zh-CN" altLang="en-US" dirty="0"/>
              <a:t>个级别，由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是最低级。根据测试过程的可视性改善、测试效率的提高、或成本的降低以及质量的提高，级别会有所上升。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详见表</a:t>
            </a:r>
            <a:r>
              <a:rPr lang="en-US" altLang="zh-CN" dirty="0"/>
              <a:t>4-3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60681" y="337575"/>
            <a:ext cx="4279675" cy="57005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检查点和建议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560680" y="1224593"/>
            <a:ext cx="7967093" cy="24930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为了能客观地决定各个关键域的级别，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TPI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模型提供了一种度量工具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检查点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。每个级别都有若干个检查点，测试过程只有在满足了这些检查点的要求之后，才意味着它达到了特定的级别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检查点帮助我们发现测试过程中的问题，而</a:t>
            </a:r>
            <a:r>
              <a:rPr lang="zh-CN" altLang="en-US" b="1" dirty="0">
                <a:solidFill>
                  <a:srgbClr val="33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建议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会帮助我们解决问题，最终改进测试过程。建议不仅包含对如何达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到下个级别的指导，而且还包括一些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具体的操作技巧、注意事项等。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1999" y="314532"/>
            <a:ext cx="4249858" cy="53029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成熟度矩阵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6" name="Picture 4" descr="4-10-2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28187" y="728821"/>
            <a:ext cx="4643078" cy="429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503" y="303661"/>
            <a:ext cx="4579454" cy="54116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NEXT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temp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65211" y="2096076"/>
            <a:ext cx="6858000" cy="25405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5211" y="795711"/>
            <a:ext cx="4914546" cy="1252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/>
              <a:t>商业驱动作为测试过程提升的基础</a:t>
            </a:r>
            <a:endParaRPr lang="en-US" altLang="zh-CN" dirty="0"/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/>
              <a:t>为改进目标和度量设定优先级</a:t>
            </a:r>
            <a:endParaRPr lang="en-US" altLang="zh-CN" dirty="0"/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/>
              <a:t>确保商业可以引导和控制改进的过程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2124489" cy="54116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Next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TPI next logo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460351" y="325379"/>
            <a:ext cx="2223297" cy="1573317"/>
          </a:xfrm>
          <a:prstGeom prst="rect">
            <a:avLst/>
          </a:prstGeom>
        </p:spPr>
      </p:pic>
      <p:pic>
        <p:nvPicPr>
          <p:cNvPr id="5" name="图片 4" descr="tpi-next_uebersich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551" y="1898696"/>
            <a:ext cx="9079449" cy="257905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99383" y="2308476"/>
            <a:ext cx="4144617" cy="20770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7530" y="256890"/>
            <a:ext cx="700154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100" dirty="0">
                <a:solidFill>
                  <a:srgbClr val="FFFF00"/>
                </a:solidFill>
                <a:ea typeface="+mj-ea"/>
                <a:cs typeface="+mj-cs"/>
              </a:rPr>
              <a:t>（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关键域）</a:t>
            </a: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TPI  vs.  TPI Next</a:t>
            </a:r>
            <a:endParaRPr kumimoji="1"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TPI 20 K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96183"/>
            <a:ext cx="4273826" cy="1940501"/>
          </a:xfrm>
          <a:prstGeom prst="rect">
            <a:avLst/>
          </a:prstGeom>
        </p:spPr>
      </p:pic>
      <p:pic>
        <p:nvPicPr>
          <p:cNvPr id="5" name="Picture 6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97" y="1849297"/>
            <a:ext cx="1251580" cy="158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67037" y="251036"/>
            <a:ext cx="4910826" cy="432272"/>
          </a:xfrm>
        </p:spPr>
        <p:txBody>
          <a:bodyPr>
            <a:normAutofit fontScale="90000"/>
          </a:bodyPr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4.4.3  CTP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67749" y="1232184"/>
            <a:ext cx="6341164" cy="2710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关键测试过程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Critical Test Process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CTP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内容参考模型、上下文相关的方法，并能对模型进行裁剪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使用</a:t>
            </a:r>
            <a:r>
              <a:rPr lang="en-US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CTP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的过程改进，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始于对现有测试过程的评估，通过评估以识别过程的强弱，并结合组织的需要提供改进的意见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计划</a:t>
            </a:r>
            <a:r>
              <a:rPr lang="zh-CN" altLang="en-US" sz="15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5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Plan</a:t>
            </a:r>
            <a:r>
              <a:rPr lang="zh-CN" altLang="en-US" sz="15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）、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准备</a:t>
            </a:r>
            <a:r>
              <a:rPr lang="zh-CN" altLang="en-US" sz="15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en-US" sz="15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Prepare</a:t>
            </a:r>
            <a:r>
              <a:rPr lang="zh-CN" altLang="en-US" sz="15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）、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执行</a:t>
            </a:r>
            <a:r>
              <a:rPr lang="zh-CN" altLang="en-US" sz="15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en-US" sz="15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Perform</a:t>
            </a:r>
            <a:r>
              <a:rPr lang="zh-CN" altLang="en-US" sz="15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和完善 </a:t>
            </a:r>
            <a:r>
              <a:rPr lang="en-US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(Perfect)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；计划和完善主要是管理工作，准备和执行是实践工作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 descr="屏幕快照 2014-03-13 下午7.48.50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93" y="1343135"/>
            <a:ext cx="2012991" cy="26351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 bwMode="auto">
          <a:xfrm>
            <a:off x="5565913" y="681414"/>
            <a:ext cx="1740515" cy="40961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172" y="270140"/>
            <a:ext cx="4860912" cy="540284"/>
          </a:xfrm>
        </p:spPr>
        <p:txBody>
          <a:bodyPr/>
          <a:lstStyle/>
          <a:p>
            <a:pPr eaLnBrk="1" hangingPunct="1"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CTP  12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个关键过程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087724" y="810424"/>
            <a:ext cx="3240360" cy="39852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solidFill>
                  <a:srgbClr val="FF6600"/>
                </a:solidFill>
              </a:rPr>
              <a:t>测试</a:t>
            </a:r>
            <a:endParaRPr lang="zh-CN" altLang="en-US" dirty="0">
              <a:solidFill>
                <a:srgbClr val="FF66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建立上下文关系和测试环境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质量风险评估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测试估算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测试计划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测试团队开发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测试（管理）系统开发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测试发布管理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测试执行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缺陷报告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测试结果报告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AutoNum type="arabicPeriod"/>
            </a:pPr>
            <a:r>
              <a:rPr lang="zh-CN" altLang="en-US" dirty="0"/>
              <a:t>变更管理</a:t>
            </a:r>
            <a:endParaRPr lang="zh-CN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898765" y="540282"/>
            <a:ext cx="1407663" cy="410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endParaRPr lang="zh-CN" altLang="en-US" sz="15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测试策略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生命周期模型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介入时间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估计和计划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测试规格技术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静态测试技术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度量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测试自动化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测试环境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办公环境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承诺与动力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测试功能与培训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方法的范围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沟通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报告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缺陷管理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测试件管理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测试过程管理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评估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底层测试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dirty="0"/>
              <a:t>测试左移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5002" y="1622580"/>
            <a:ext cx="3536009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>
              <a:lnSpc>
                <a:spcPct val="150000"/>
              </a:lnSpc>
              <a:spcAft>
                <a:spcPts val="0"/>
              </a:spcAft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需求评审、设计评审等</a:t>
            </a:r>
            <a:endParaRPr kumimoji="1" lang="en-US" altLang="zh-CN" sz="2000" dirty="0">
              <a:solidFill>
                <a:schemeClr val="accent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marL="406400" indent="-406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测试计划、测试设计可以在更早时候开始</a:t>
            </a:r>
            <a:endParaRPr kumimoji="1" lang="en-US" altLang="zh-CN" sz="2000" dirty="0">
              <a:solidFill>
                <a:schemeClr val="accent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marL="406400" indent="-406400">
              <a:lnSpc>
                <a:spcPct val="15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TDD</a:t>
            </a: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、</a:t>
            </a:r>
            <a:r>
              <a:rPr kumimoji="1" lang="en-US" altLang="zh-CN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ATDD</a:t>
            </a:r>
            <a:endParaRPr kumimoji="1" lang="zh-CN" altLang="en-US" sz="2000" dirty="0">
              <a:solidFill>
                <a:schemeClr val="accent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9720" y="2541872"/>
            <a:ext cx="4584087" cy="18584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40" y="575938"/>
            <a:ext cx="4720368" cy="185841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20316" y="377732"/>
            <a:ext cx="4239919" cy="46072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4.5.4  STEP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20316" y="951459"/>
            <a:ext cx="7996910" cy="332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indent="333375">
              <a:lnSpc>
                <a:spcPct val="120000"/>
              </a:lnSpc>
              <a:spcAft>
                <a:spcPts val="0"/>
              </a:spcAft>
            </a:pPr>
            <a:r>
              <a:rPr lang="en-US" altLang="en-US" dirty="0"/>
              <a:t>STEP</a:t>
            </a:r>
            <a:r>
              <a:rPr lang="zh-CN" altLang="en-US" sz="1350" dirty="0"/>
              <a:t>（</a:t>
            </a:r>
            <a:r>
              <a:rPr lang="en-US" altLang="en-US" sz="1350" dirty="0"/>
              <a:t>Systematic Test and Evaluation Process</a:t>
            </a:r>
            <a:r>
              <a:rPr lang="zh-CN" altLang="en-US" sz="1350" dirty="0"/>
              <a:t>，系统化测试和评估过程）</a:t>
            </a:r>
            <a:r>
              <a:rPr lang="zh-CN" altLang="en-US" dirty="0"/>
              <a:t>是一个内容参考模型</a:t>
            </a:r>
            <a:endParaRPr lang="zh-CN" altLang="en-US" dirty="0"/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217391" y="1088171"/>
            <a:ext cx="5238582" cy="35998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350" dirty="0">
              <a:latin typeface="Arial" panose="020B0604020202020204" pitchFamily="34" charset="0"/>
              <a:cs typeface="宋体" panose="02010600030101010101" pitchFamily="2" charset="-122"/>
            </a:endParaRPr>
          </a:p>
          <a:p>
            <a:pPr marL="342900" indent="-342900" defTabSz="6858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基于需求的测试策略</a:t>
            </a:r>
            <a:endParaRPr lang="zh-CN" altLang="en-GB" dirty="0"/>
          </a:p>
          <a:p>
            <a:pPr marL="342900" indent="-342900" defTabSz="6858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在生命周期初始开始进行测试</a:t>
            </a:r>
            <a:endParaRPr lang="zh-CN" altLang="en-GB" dirty="0"/>
          </a:p>
          <a:p>
            <a:pPr marL="342900" indent="-342900" defTabSz="6858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测试用作需求和使用模型 </a:t>
            </a:r>
            <a:endParaRPr lang="zh-CN" altLang="en-GB" dirty="0"/>
          </a:p>
          <a:p>
            <a:pPr marL="342900" indent="-342900" defTabSz="6858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由测试件设计导出软件设计（</a:t>
            </a:r>
            <a:r>
              <a:rPr lang="zh-CN" altLang="en-GB" dirty="0">
                <a:solidFill>
                  <a:srgbClr val="C00000"/>
                </a:solidFill>
              </a:rPr>
              <a:t>测试驱动开发</a:t>
            </a:r>
            <a:r>
              <a:rPr lang="zh-CN" altLang="en-GB" dirty="0"/>
              <a:t>）</a:t>
            </a:r>
            <a:endParaRPr lang="zh-CN" altLang="en-GB" dirty="0"/>
          </a:p>
          <a:p>
            <a:pPr marL="342900" indent="-342900" defTabSz="6858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及早发现缺陷或完全的缺陷预防</a:t>
            </a:r>
            <a:endParaRPr lang="zh-CN" altLang="en-GB" dirty="0"/>
          </a:p>
          <a:p>
            <a:pPr marL="342900" indent="-342900" defTabSz="685800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对缺陷进行系统分析</a:t>
            </a:r>
            <a:endParaRPr lang="zh-CN" altLang="en-GB" dirty="0"/>
          </a:p>
          <a:p>
            <a:pPr marL="342900" indent="-342900" defTabSz="685800" eaLnBrk="0" hangingPunct="0">
              <a:lnSpc>
                <a:spcPct val="15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测试人员和开发人员一起工作</a:t>
            </a:r>
            <a:endParaRPr lang="zh-CN" altLang="en-GB" dirty="0"/>
          </a:p>
          <a:p>
            <a:pPr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GB" sz="1350" dirty="0"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33974" y="303499"/>
            <a:ext cx="4455867" cy="5130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强调度量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373426" y="2037496"/>
            <a:ext cx="5277863" cy="23234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不同时期的测试状态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测试需求和风险覆盖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缺陷趋势，包括发现、等级和分类分项数据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缺陷密度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缺陷移除效率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缺陷发现率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缺陷引进、发现和移除等阶段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测试成本，包括时间、工作量和资金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9569" name="Rectangle 1"/>
          <p:cNvSpPr>
            <a:spLocks noChangeArrowheads="1"/>
          </p:cNvSpPr>
          <p:nvPr/>
        </p:nvSpPr>
        <p:spPr bwMode="auto">
          <a:xfrm>
            <a:off x="1319419" y="1039222"/>
            <a:ext cx="3726414" cy="10509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pPr marL="342900" indent="-342900" defTabSz="68580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已定义的测试过程使用 </a:t>
            </a:r>
            <a:r>
              <a:rPr lang="zh-CN" altLang="en-GB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GB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defTabSz="685800" eaLnBrk="0" hangingPunct="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客户满意度</a:t>
            </a:r>
            <a:endParaRPr lang="zh-CN" altLang="en-US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</a:pPr>
            <a:endParaRPr lang="zh-CN" altLang="en-US" sz="1350" dirty="0"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1211407" y="4386757"/>
            <a:ext cx="5130570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thickThin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>
            <a:off x="1157401" y="2091502"/>
            <a:ext cx="5130570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thickThin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99829" y="294654"/>
            <a:ext cx="3872171" cy="53029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866828" y="1294832"/>
            <a:ext cx="6845937" cy="1161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40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STEP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CTP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比较类似，而不像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TMMI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TPI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，并不要求改进需要遵循特定的顺序。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40000"/>
              </a:lnSpc>
              <a:spcBef>
                <a:spcPts val="0"/>
              </a:spcBef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某些情况下，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STEP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评估模型可以与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TPI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成熟度模型结合起来使用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软件测试标准与规范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814" y="261673"/>
            <a:ext cx="4024313" cy="57150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1277634" y="1329612"/>
            <a:ext cx="2565285" cy="15640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138430" lvl="4">
              <a:spcBef>
                <a:spcPct val="50000"/>
              </a:spcBef>
              <a:spcAft>
                <a:spcPts val="0"/>
              </a:spcAft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国际标准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8430" lvl="4">
              <a:spcBef>
                <a:spcPts val="50"/>
              </a:spcBef>
              <a:spcAft>
                <a:spcPts val="0"/>
              </a:spcAft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国家标准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8430" lvl="4">
              <a:spcBef>
                <a:spcPts val="50"/>
              </a:spcBef>
              <a:spcAft>
                <a:spcPts val="0"/>
              </a:spcAft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行业标准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8430" lvl="4">
              <a:spcBef>
                <a:spcPts val="50"/>
              </a:spcBef>
              <a:spcAft>
                <a:spcPts val="0"/>
              </a:spcAft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企业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8430" lvl="4">
              <a:spcBef>
                <a:spcPts val="50"/>
              </a:spcBef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项目规范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762344" y="1084481"/>
            <a:ext cx="3450431" cy="267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/>
              <a:t>ISO9000-3 Quality management and quality assurance standards</a:t>
            </a:r>
            <a:endParaRPr lang="en-US" altLang="zh-CN" sz="1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ISO/IEC 12119 Information technology - Software packages - Quality requirements and testing</a:t>
            </a:r>
            <a:endParaRPr lang="en-US" altLang="zh-CN" sz="1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3366FF"/>
                </a:solidFill>
              </a:rPr>
              <a:t>GBT 15532-2008 《</a:t>
            </a:r>
            <a:r>
              <a:rPr lang="zh-CN" altLang="en-US" sz="1400" b="1" dirty="0">
                <a:solidFill>
                  <a:srgbClr val="3366FF"/>
                </a:solidFill>
              </a:rPr>
              <a:t>计算机软件测试规范</a:t>
            </a:r>
            <a:r>
              <a:rPr lang="en-US" altLang="zh-CN" sz="1400" b="1" dirty="0">
                <a:solidFill>
                  <a:srgbClr val="3366FF"/>
                </a:solidFill>
              </a:rPr>
              <a:t>》</a:t>
            </a:r>
            <a:endParaRPr lang="zh-CN" altLang="en-US" sz="1400" dirty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7030A0"/>
                </a:solidFill>
              </a:rPr>
              <a:t>IEEE Std 1008 </a:t>
            </a:r>
            <a:r>
              <a:rPr lang="zh-CN" altLang="en-US" sz="1400" dirty="0">
                <a:solidFill>
                  <a:srgbClr val="7030A0"/>
                </a:solidFill>
              </a:rPr>
              <a:t>单元测试标准</a:t>
            </a:r>
            <a:endParaRPr lang="en-US" altLang="zh-CN" sz="14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B050"/>
                </a:solidFill>
              </a:rPr>
              <a:t>IBM </a:t>
            </a:r>
            <a:r>
              <a:rPr lang="zh-CN" altLang="en-US" sz="1400" dirty="0">
                <a:solidFill>
                  <a:srgbClr val="00B050"/>
                </a:solidFill>
              </a:rPr>
              <a:t>程序设计开发指南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pic>
        <p:nvPicPr>
          <p:cNvPr id="13314" name="Picture 2" descr="http://t3.gstatic.com/images?q=tbn:ANd9GcRrN5oICnj1RSdyCdV-V9XeFDiuQGefsBHxV8hEskDpxl6j-p8MYQ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812945" y="4133520"/>
            <a:ext cx="875623" cy="729686"/>
          </a:xfrm>
          <a:prstGeom prst="rect">
            <a:avLst/>
          </a:prstGeom>
          <a:noFill/>
        </p:spPr>
      </p:pic>
      <p:pic>
        <p:nvPicPr>
          <p:cNvPr id="13316" name="Picture 4" descr="http://icist.nuist.edu.cn/icist_cn/IEEE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4336" y="4266237"/>
            <a:ext cx="1677664" cy="596969"/>
          </a:xfrm>
          <a:prstGeom prst="rect">
            <a:avLst/>
          </a:prstGeom>
          <a:noFill/>
        </p:spPr>
      </p:pic>
      <p:pic>
        <p:nvPicPr>
          <p:cNvPr id="13318" name="Picture 6" descr="http://www.iecee.org/images/logo%20IEC_2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3567" y="4266237"/>
            <a:ext cx="519759" cy="519759"/>
          </a:xfrm>
          <a:prstGeom prst="rect">
            <a:avLst/>
          </a:prstGeom>
          <a:noFill/>
        </p:spPr>
      </p:pic>
      <p:pic>
        <p:nvPicPr>
          <p:cNvPr id="13320" name="Picture 8" descr="http://t1.gstatic.com/images?q=tbn:ANd9GcRRoXIXpqFmjjV56tzpCP91R4OvVl2iQbwY0QJXSfn-horxWz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9629" y="4266237"/>
            <a:ext cx="539342" cy="7296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8" name="Picture 6" descr="http://www.gxkesui.cn/script/Product/MANAGE/pic/1013208529120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90068" y="1166630"/>
            <a:ext cx="2222024" cy="3055283"/>
          </a:xfrm>
          <a:prstGeom prst="rect">
            <a:avLst/>
          </a:prstGeom>
          <a:noFill/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22989" y="280882"/>
            <a:ext cx="4104828" cy="486278"/>
          </a:xfrm>
        </p:spPr>
        <p:txBody>
          <a:bodyPr/>
          <a:lstStyle/>
          <a:p>
            <a:pPr eaLnBrk="1" hangingPunct="1"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标准和质量体系认证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5714" name="Picture 2" descr="http://www.silver100.com.cn/honor_img/b/ISO9001%E8%B4%A8%E9%87%8F%E7%AE%A1%E7%90%86%E4%BD%93%E7%B3%BB%E8%AF%81%E4%B9%A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1581" y="1328894"/>
            <a:ext cx="2027444" cy="2795846"/>
          </a:xfrm>
          <a:prstGeom prst="rect">
            <a:avLst/>
          </a:prstGeom>
          <a:noFill/>
        </p:spPr>
      </p:pic>
      <p:pic>
        <p:nvPicPr>
          <p:cNvPr id="115720" name="Picture 8" descr="http://www.hzbh.com/upfiles/200909/200909101628089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380" y="1310089"/>
            <a:ext cx="2150270" cy="2911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442667" y="249492"/>
            <a:ext cx="6445150" cy="57150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SC7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标准集了解软件工程标准的结构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SC7 Standards Collection 2012-05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94" y="820992"/>
            <a:ext cx="5508612" cy="418375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547687" y="209736"/>
            <a:ext cx="4024313" cy="57150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主要软件质量标准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0703" y="979796"/>
            <a:ext cx="7282594" cy="3676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buClr>
                <a:srgbClr val="00B050"/>
              </a:buClr>
              <a:buSzPct val="80000"/>
            </a:pPr>
            <a:r>
              <a:rPr lang="zh-CN" altLang="en-US" dirty="0"/>
              <a:t>对应</a:t>
            </a:r>
            <a:r>
              <a:rPr lang="en-US" altLang="zh-CN" dirty="0"/>
              <a:t>ISO29119</a:t>
            </a:r>
            <a:r>
              <a:rPr lang="zh-CN" altLang="en-US" dirty="0"/>
              <a:t>系列标准：</a:t>
            </a:r>
            <a:endParaRPr lang="en-US" altLang="zh-CN" dirty="0"/>
          </a:p>
          <a:p>
            <a:pPr lvl="0" indent="-34290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/>
              <a:t>GB/T 38634.1-2020  </a:t>
            </a:r>
            <a:r>
              <a:rPr lang="zh-CN" altLang="zh-CN" sz="1600" dirty="0"/>
              <a:t>系统与软件工程 软件测试 第</a:t>
            </a:r>
            <a:r>
              <a:rPr lang="en-US" altLang="zh-CN" sz="1600" dirty="0"/>
              <a:t>1</a:t>
            </a:r>
            <a:r>
              <a:rPr lang="zh-CN" altLang="zh-CN" sz="1600" dirty="0"/>
              <a:t>部分：概念和定义</a:t>
            </a:r>
            <a:endParaRPr lang="zh-CN" altLang="zh-CN" sz="1600" dirty="0"/>
          </a:p>
          <a:p>
            <a:pPr lvl="0" indent="-34290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/>
              <a:t>GB/T 38634.2-2020  </a:t>
            </a:r>
            <a:r>
              <a:rPr lang="zh-CN" altLang="zh-CN" sz="1600" dirty="0"/>
              <a:t>系统与软件工程 软件测试 第</a:t>
            </a:r>
            <a:r>
              <a:rPr lang="en-US" altLang="zh-CN" sz="1600" dirty="0"/>
              <a:t>2</a:t>
            </a:r>
            <a:r>
              <a:rPr lang="zh-CN" altLang="zh-CN" sz="1600" dirty="0"/>
              <a:t>部分：测试过程</a:t>
            </a:r>
            <a:endParaRPr lang="zh-CN" altLang="zh-CN" sz="1600" dirty="0"/>
          </a:p>
          <a:p>
            <a:pPr lvl="0" indent="-34290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/>
              <a:t>GB/T 38634.3-2020  </a:t>
            </a:r>
            <a:r>
              <a:rPr lang="zh-CN" altLang="zh-CN" sz="1600" dirty="0"/>
              <a:t>系统与软件工程 软件测试 第</a:t>
            </a:r>
            <a:r>
              <a:rPr lang="en-US" altLang="zh-CN" sz="1600" dirty="0"/>
              <a:t>3</a:t>
            </a:r>
            <a:r>
              <a:rPr lang="zh-CN" altLang="zh-CN" sz="1600" dirty="0"/>
              <a:t>部分：测试文档</a:t>
            </a:r>
            <a:endParaRPr lang="zh-CN" altLang="zh-CN" sz="1600" dirty="0"/>
          </a:p>
          <a:p>
            <a:pPr lvl="0" indent="-34290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/>
              <a:t>GB/T 38634.4-2020  </a:t>
            </a:r>
            <a:r>
              <a:rPr lang="zh-CN" altLang="zh-CN" sz="1600" dirty="0"/>
              <a:t>系统与软件工程 软件测试 第</a:t>
            </a:r>
            <a:r>
              <a:rPr lang="en-US" altLang="zh-CN" sz="1600" dirty="0"/>
              <a:t>4</a:t>
            </a:r>
            <a:r>
              <a:rPr lang="zh-CN" altLang="zh-CN" sz="1600" dirty="0"/>
              <a:t>部分：测试技术</a:t>
            </a:r>
            <a:endParaRPr lang="zh-CN" altLang="zh-CN" sz="1600" dirty="0"/>
          </a:p>
          <a:p>
            <a:pPr>
              <a:buClr>
                <a:srgbClr val="00B050"/>
              </a:buClr>
              <a:buSzPct val="80000"/>
            </a:pPr>
            <a:endParaRPr lang="en-US" altLang="zh-CN" sz="1500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80000"/>
            </a:pPr>
            <a:r>
              <a:rPr lang="en-US" altLang="zh-CN" sz="1500" dirty="0"/>
              <a:t>… …</a:t>
            </a:r>
            <a:endParaRPr lang="en-US" altLang="zh-CN" sz="1500" dirty="0"/>
          </a:p>
          <a:p>
            <a:pPr>
              <a:buClr>
                <a:srgbClr val="00B050"/>
              </a:buClr>
              <a:buSzPct val="80000"/>
            </a:pPr>
            <a:endParaRPr lang="en-US" altLang="zh-CN" sz="1500" dirty="0"/>
          </a:p>
          <a:p>
            <a: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80000"/>
            </a:pPr>
            <a:r>
              <a:rPr lang="zh-CN" altLang="zh-CN" sz="1600" b="1" dirty="0"/>
              <a:t>与测试直接相关的标准还有：</a:t>
            </a:r>
            <a:endParaRPr lang="zh-CN" altLang="zh-CN" sz="1600" b="1" dirty="0"/>
          </a:p>
          <a:p>
            <a:pPr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80000"/>
              <a:buFont typeface="Wingdings" panose="05000000000000000000" pitchFamily="2" charset="2"/>
              <a:buChar char=""/>
            </a:pPr>
            <a:r>
              <a:rPr lang="en-US" altLang="zh-CN" sz="1600" dirty="0"/>
              <a:t>GB/T 15532-2008  </a:t>
            </a:r>
            <a:r>
              <a:rPr lang="zh-CN" altLang="zh-CN" sz="1600" dirty="0"/>
              <a:t>计算机软件测试规范；</a:t>
            </a:r>
            <a:r>
              <a:rPr lang="en-US" altLang="zh-CN" sz="1600" dirty="0"/>
              <a:t>	</a:t>
            </a:r>
            <a:endParaRPr lang="zh-CN" altLang="zh-CN" sz="1600" dirty="0"/>
          </a:p>
          <a:p>
            <a:pPr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80000"/>
              <a:buFont typeface="Wingdings" panose="05000000000000000000" pitchFamily="2" charset="2"/>
              <a:buChar char=""/>
            </a:pPr>
            <a:r>
              <a:rPr lang="en-US" altLang="zh-CN" sz="1600" dirty="0"/>
              <a:t>GB/T 9386-2008  </a:t>
            </a:r>
            <a:r>
              <a:rPr lang="zh-CN" altLang="zh-CN" sz="1600" dirty="0"/>
              <a:t>计算机软件测试文档编制规范</a:t>
            </a:r>
            <a:endParaRPr lang="zh-CN" altLang="zh-CN" sz="1600" dirty="0"/>
          </a:p>
          <a:p>
            <a:pPr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80000"/>
              <a:buFont typeface="Wingdings" panose="05000000000000000000" pitchFamily="2" charset="2"/>
              <a:buChar char=""/>
            </a:pPr>
            <a:r>
              <a:rPr lang="en-US" altLang="zh-CN" sz="1600" dirty="0"/>
              <a:t>GB/T 33447-2016  </a:t>
            </a:r>
            <a:r>
              <a:rPr lang="zh-CN" altLang="zh-CN" sz="1600" dirty="0"/>
              <a:t>地理信息系统软件测试规范；</a:t>
            </a:r>
            <a:endParaRPr lang="zh-CN" altLang="zh-CN" sz="1600" dirty="0"/>
          </a:p>
          <a:p>
            <a:pPr indent="-3429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80000"/>
              <a:buFont typeface="Wingdings" panose="05000000000000000000" pitchFamily="2" charset="2"/>
              <a:buChar char=""/>
            </a:pPr>
            <a:r>
              <a:rPr lang="en-US" altLang="zh-CN" sz="1600" dirty="0"/>
              <a:t>GB/T 37715-2019  </a:t>
            </a:r>
            <a:r>
              <a:rPr lang="zh-CN" altLang="zh-CN" sz="1600" dirty="0"/>
              <a:t>公安物联网基础平台与应用系统软件测试规范</a:t>
            </a:r>
            <a:endParaRPr lang="zh-CN" altLang="zh-CN" sz="16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/>
              <a:t>软件测试行业标准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82039" y="1024459"/>
            <a:ext cx="8194214" cy="3094581"/>
          </a:xfrm>
        </p:spPr>
        <p:txBody>
          <a:bodyPr/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JR/T 0175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2019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《证券期货业软件测试规范》；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Bef>
                <a:spcPts val="750"/>
              </a:spcBef>
              <a:spcAft>
                <a:spcPts val="0"/>
              </a:spcAft>
              <a:buFont typeface="Wingdings" panose="05000000000000000000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JR/T 0101-2013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银行业软件测试文档规范；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Bef>
                <a:spcPts val="750"/>
              </a:spcBef>
              <a:spcAft>
                <a:spcPts val="0"/>
              </a:spcAft>
              <a:buFont typeface="Wingdings" panose="05000000000000000000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JR/T 0191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证券期货业软件测试指南 软件安全测试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Bef>
                <a:spcPts val="750"/>
              </a:spcBef>
              <a:spcAft>
                <a:spcPts val="0"/>
              </a:spcAft>
              <a:buFont typeface="Wingdings" panose="05000000000000000000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GA/T 1765-2021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公安视频图像信息应用平台软件测试规范；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Bef>
                <a:spcPts val="750"/>
              </a:spcBef>
              <a:spcAft>
                <a:spcPts val="0"/>
              </a:spcAft>
              <a:buFont typeface="Wingdings" panose="05000000000000000000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DL/T 2031-2019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电力移动应用软件测试规范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Bef>
                <a:spcPts val="750"/>
              </a:spcBef>
              <a:buFont typeface="Wingdings" panose="05000000000000000000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JT/T 966 -2015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收费公路联网收费系统软件测试方法（多个子标准）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83924" y="319066"/>
            <a:ext cx="4941094" cy="53816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完整的软件测试规范是怎样的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228294" y="904208"/>
            <a:ext cx="1620599" cy="3877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lvl="1" indent="-342900" eaLnBrk="0" hangingPunct="0"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规范目的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范围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文档结构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词汇表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参考信息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可追溯性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方针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过程</a:t>
            </a:r>
            <a:r>
              <a:rPr lang="en-US" altLang="zh-CN" dirty="0"/>
              <a:t>/</a:t>
            </a:r>
            <a:r>
              <a:rPr lang="zh-CN" altLang="en-US" dirty="0"/>
              <a:t>规范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指南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模板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检查表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培训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工具</a:t>
            </a:r>
            <a:endParaRPr lang="en-US" altLang="zh-CN" dirty="0"/>
          </a:p>
          <a:p>
            <a:pPr lvl="1" indent="-342900" eaLnBrk="0" hangingPunct="0"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参考资料等</a:t>
            </a:r>
            <a:endParaRPr lang="zh-CN" altLang="en-US" b="1" dirty="0"/>
          </a:p>
        </p:txBody>
      </p:sp>
      <p:pic>
        <p:nvPicPr>
          <p:cNvPr id="6" name="Picture 2" descr="http://www.softwaretestingstandard.org/images/projecttimelin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539764" y="1358035"/>
            <a:ext cx="4273590" cy="2970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传统的软件测试过程 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617422" y="3031902"/>
            <a:ext cx="2438735" cy="923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4.1.1  W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4.1.2 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569015" y="357531"/>
            <a:ext cx="5444159" cy="54116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制定测试规范需要考虑的内容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1655676" y="1137462"/>
            <a:ext cx="2024881" cy="353822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lvl="1" indent="-342900" eaLnBrk="0" hangingPunct="0">
              <a:lnSpc>
                <a:spcPct val="140000"/>
              </a:lnSpc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b="1" dirty="0"/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角色的确定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进入的准则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输入项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活动过程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验证与确认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退出的准则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0" hangingPunct="0">
              <a:lnSpc>
                <a:spcPct val="140000"/>
              </a:lnSpc>
              <a:spcBef>
                <a:spcPts val="0"/>
              </a:spcBef>
              <a:buClr>
                <a:srgbClr val="91AC4E"/>
              </a:buClr>
              <a:buSzPct val="80000"/>
              <a:buFont typeface="Wingdings" panose="05000000000000000000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度量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26" name="Object 14"/>
          <p:cNvGraphicFramePr>
            <a:graphicFrameLocks noGrp="1" noChangeAspect="1"/>
          </p:cNvGraphicFramePr>
          <p:nvPr>
            <p:ph idx="4294967295"/>
          </p:nvPr>
        </p:nvGraphicFramePr>
        <p:xfrm>
          <a:off x="4517994" y="1005577"/>
          <a:ext cx="2970330" cy="3955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1" imgW="7216140" imgH="9597390" progId="Visio.Drawing.11">
                  <p:embed/>
                </p:oleObj>
              </mc:Choice>
              <mc:Fallback>
                <p:oleObj name="VISIO" r:id="rId1" imgW="7216140" imgH="9597390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994" y="1005577"/>
                        <a:ext cx="2970330" cy="395582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526270" y="303498"/>
            <a:ext cx="7762964" cy="421481"/>
          </a:xfrm>
        </p:spPr>
        <p:txBody>
          <a:bodyPr>
            <a:normAutofit fontScale="90000"/>
          </a:bodyPr>
          <a:lstStyle/>
          <a:p>
            <a:pPr>
              <a:spcAft>
                <a:spcPts val="0"/>
              </a:spcAft>
            </a:pPr>
            <a:r>
              <a:rPr lang="en-US" altLang="zh-CN" b="1" dirty="0">
                <a:solidFill>
                  <a:srgbClr val="3366FF"/>
                </a:solidFill>
              </a:rPr>
              <a:t> </a:t>
            </a:r>
            <a:r>
              <a:rPr kumimoji="1"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GBT 15532-2008 《</a:t>
            </a:r>
            <a:r>
              <a:rPr kumimoji="1"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计算机软件测试规范</a:t>
            </a:r>
            <a:r>
              <a:rPr kumimoji="1"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kumimoji="1" lang="en-US" altLang="zh-CN" sz="3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屏幕快照 2014-03-27 下午6.47.00.png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8" y="903637"/>
            <a:ext cx="2455607" cy="3834426"/>
          </a:xfrm>
          <a:prstGeom prst="rect">
            <a:avLst/>
          </a:prstGeom>
        </p:spPr>
      </p:pic>
      <p:pic>
        <p:nvPicPr>
          <p:cNvPr id="5" name="图片 4" descr="屏幕快照 2014-03-27 下午6.49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24" y="973909"/>
            <a:ext cx="1350150" cy="3866093"/>
          </a:xfrm>
          <a:prstGeom prst="rect">
            <a:avLst/>
          </a:prstGeom>
        </p:spPr>
      </p:pic>
      <p:pic>
        <p:nvPicPr>
          <p:cNvPr id="6" name="图片 5" descr="屏幕快照 2014-03-27 下午6.47.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493" y="973909"/>
            <a:ext cx="2942084" cy="378042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91803" y="368468"/>
            <a:ext cx="5184576" cy="421481"/>
          </a:xfrm>
          <a:prstGeom prst="rect">
            <a:avLst/>
          </a:prstGeom>
        </p:spPr>
        <p:txBody>
          <a:bodyPr>
            <a:normAutofit fontScale="6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CN" sz="2700" b="1" dirty="0">
                <a:solidFill>
                  <a:srgbClr val="3366FF"/>
                </a:solidFill>
              </a:rPr>
              <a:t> </a:t>
            </a:r>
            <a:r>
              <a:rPr kumimoji="1" lang="zh-CN" altLang="en-US" sz="3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银行业软件测试规范</a:t>
            </a:r>
            <a:endParaRPr kumimoji="1" lang="en-US" altLang="zh-CN" sz="31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屏幕快照 2014-03-27 下午6.56.23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72" y="1333812"/>
            <a:ext cx="4278928" cy="2890318"/>
          </a:xfrm>
          <a:prstGeom prst="rect">
            <a:avLst/>
          </a:prstGeom>
        </p:spPr>
      </p:pic>
      <p:pic>
        <p:nvPicPr>
          <p:cNvPr id="9" name="图片 8" descr="屏幕快照 2014-03-27 下午7.0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90" y="789949"/>
            <a:ext cx="4291148" cy="419193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534125" y="334657"/>
            <a:ext cx="4240510" cy="421481"/>
          </a:xfrm>
          <a:prstGeom prst="rect">
            <a:avLst/>
          </a:prstGeom>
        </p:spPr>
        <p:txBody>
          <a:bodyPr>
            <a:normAutofit fontScale="5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pPr>
              <a:spcAft>
                <a:spcPts val="0"/>
              </a:spcAft>
            </a:pPr>
            <a:r>
              <a:rPr kumimoji="1"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环境信息系统的测试规范</a:t>
            </a:r>
            <a:endParaRPr kumimoji="1"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9622" y="756138"/>
            <a:ext cx="3402378" cy="4185285"/>
          </a:xfrm>
          <a:prstGeom prst="rect">
            <a:avLst/>
          </a:prstGeom>
          <a:solidFill>
            <a:srgbClr val="FFFBBF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计划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确定测试充分性要求。确定测试应覆盖的范围及每一范围所要求的覆盖程度。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确定测试终止的要求。指定测试过程正常终止的条件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如测试充分性是否达到要 求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),</a:t>
            </a: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并确定导致测试过程异常终止的可能情况。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确定环境信息系统测试的质量目标。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确定用于测试的资源要求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包括软件、硬件、人员数量和人员技能等。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确定需要测试的环境信息系统特性。根据合同或系统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子系统设计文档的描述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定系统的功能、性能、状态、接口、数据结构、设计约束等内容和要求。并从中确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定需测试的环境信息系统特性。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确定测试需要的技术和方法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如测试数据生成和验证技术、测试数据输入技术、测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试结果获取技术、是否使用标准测试集等。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根据合同或项目计划的要求和环境信息系统的特点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确定测试准出条件。 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h) </a:t>
            </a: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确定由资源和被测系统决定的测试活动的进度。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7175" indent="-257175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对测试工作进行风险分析与评估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并制订应对措施</a:t>
            </a:r>
            <a:r>
              <a:rPr lang="zh-CN" altLang="en-US" sz="1050" baseline="30000" dirty="0"/>
              <a:t>。</a:t>
            </a:r>
            <a:endParaRPr lang="zh-CN" altLang="en-US" sz="1050" dirty="0"/>
          </a:p>
        </p:txBody>
      </p:sp>
      <p:sp>
        <p:nvSpPr>
          <p:cNvPr id="4" name="矩形 3"/>
          <p:cNvSpPr/>
          <p:nvPr/>
        </p:nvSpPr>
        <p:spPr>
          <a:xfrm>
            <a:off x="4872202" y="1314726"/>
            <a:ext cx="3923928" cy="26765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400" b="1" dirty="0"/>
              <a:t>设计</a:t>
            </a:r>
            <a:endParaRPr lang="en-US" altLang="zh-CN" sz="1400" b="1" dirty="0"/>
          </a:p>
          <a:p>
            <a:pPr marL="257175" indent="-257175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zh-CN" altLang="en-US" sz="1400" dirty="0"/>
              <a:t>设计测试用例。将需测试的环境信息系统特性分解</a:t>
            </a:r>
            <a:r>
              <a:rPr lang="en-US" altLang="zh-CN" sz="1400" dirty="0"/>
              <a:t>,</a:t>
            </a:r>
            <a:r>
              <a:rPr lang="zh-CN" altLang="en-US" sz="1400" dirty="0"/>
              <a:t>针对分解后的每种情况设计测试用例。</a:t>
            </a:r>
            <a:endParaRPr lang="zh-CN" altLang="en-US" sz="1400" dirty="0"/>
          </a:p>
          <a:p>
            <a:pPr marL="257175" indent="-257175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zh-CN" altLang="en-US" sz="1400" dirty="0"/>
              <a:t>获取测试数据</a:t>
            </a:r>
            <a:r>
              <a:rPr lang="en-US" altLang="zh-CN" sz="1400" dirty="0"/>
              <a:t>,</a:t>
            </a:r>
            <a:r>
              <a:rPr lang="zh-CN" altLang="en-US" sz="1400" dirty="0"/>
              <a:t>包括获取现有的测试数据和生成新的数据</a:t>
            </a:r>
            <a:r>
              <a:rPr lang="en-US" altLang="zh-CN" sz="1400" dirty="0"/>
              <a:t>,</a:t>
            </a:r>
            <a:r>
              <a:rPr lang="zh-CN" altLang="en-US" sz="1400" dirty="0"/>
              <a:t>并按照要求验证所有数据。</a:t>
            </a:r>
            <a:endParaRPr lang="zh-CN" altLang="en-US" sz="1400" dirty="0"/>
          </a:p>
          <a:p>
            <a:pPr marL="257175" indent="-257175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zh-CN" altLang="en-US" sz="1400" dirty="0"/>
              <a:t>确定测试顺序</a:t>
            </a:r>
            <a:r>
              <a:rPr lang="en-US" altLang="zh-CN" sz="1400" dirty="0"/>
              <a:t>,</a:t>
            </a:r>
            <a:r>
              <a:rPr lang="zh-CN" altLang="en-US" sz="1400" dirty="0"/>
              <a:t>可从资源约束、风险以及测试用例失效造成的影响或后果几个方面考虑。</a:t>
            </a:r>
            <a:endParaRPr lang="zh-CN" altLang="en-US" sz="1400" dirty="0"/>
          </a:p>
          <a:p>
            <a:pPr marL="257175" indent="-257175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zh-CN" altLang="en-US" sz="1400" dirty="0"/>
              <a:t>获取测试资源</a:t>
            </a:r>
            <a:r>
              <a:rPr lang="en-US" altLang="zh-CN" sz="1400" dirty="0"/>
              <a:t>,</a:t>
            </a:r>
            <a:r>
              <a:rPr lang="zh-CN" altLang="en-US" sz="1400" dirty="0"/>
              <a:t>对于支持测试的软件</a:t>
            </a:r>
            <a:r>
              <a:rPr lang="en-US" altLang="zh-CN" sz="1400" dirty="0"/>
              <a:t>,</a:t>
            </a:r>
            <a:r>
              <a:rPr lang="zh-CN" altLang="en-US" sz="1400" dirty="0"/>
              <a:t>有的需要从现有的工具中选定</a:t>
            </a:r>
            <a:r>
              <a:rPr lang="en-US" altLang="zh-CN" sz="1400" dirty="0"/>
              <a:t>,</a:t>
            </a:r>
            <a:r>
              <a:rPr lang="zh-CN" altLang="en-US" sz="1400" dirty="0"/>
              <a:t>有的需要开发。</a:t>
            </a:r>
            <a:endParaRPr lang="zh-CN" altLang="en-US" sz="1400" dirty="0"/>
          </a:p>
          <a:p>
            <a:pPr marL="257175" indent="-257175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zh-CN" altLang="en-US" sz="1400" dirty="0"/>
              <a:t>编写测试程序</a:t>
            </a:r>
            <a:r>
              <a:rPr lang="en-US" altLang="zh-CN" sz="1400" dirty="0"/>
              <a:t>,</a:t>
            </a:r>
            <a:r>
              <a:rPr lang="zh-CN" altLang="en-US" sz="1400" dirty="0"/>
              <a:t>包括开发测试支持工具。</a:t>
            </a:r>
            <a:endParaRPr lang="en-US" altLang="zh-CN" sz="1400" dirty="0"/>
          </a:p>
          <a:p>
            <a:pPr marL="257175" indent="-257175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zh-CN" altLang="en-US" sz="1400" dirty="0"/>
              <a:t>建立和确认测试环境。</a:t>
            </a:r>
            <a:endParaRPr lang="zh-CN" altLang="en-US" sz="1400" dirty="0"/>
          </a:p>
          <a:p>
            <a:pPr marL="257175" indent="-257175">
              <a:spcBef>
                <a:spcPts val="0"/>
              </a:spcBef>
              <a:buFont typeface="+mj-lt"/>
              <a:buAutoNum type="alphaLcPeriod"/>
            </a:pPr>
            <a:r>
              <a:rPr lang="zh-CN" altLang="en-US" sz="1400" dirty="0"/>
              <a:t>编写测试说明。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概念，学习要点的概念介绍，以及在工作中什么场景会用到"/>
          <p:cNvSpPr txBox="1"/>
          <p:nvPr/>
        </p:nvSpPr>
        <p:spPr>
          <a:xfrm>
            <a:off x="984885" y="1438592"/>
            <a:ext cx="7403741" cy="22663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355600" indent="-355600">
              <a:lnSpc>
                <a:spcPct val="14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ea typeface="楷体" panose="02010609060101010101" pitchFamily="49" charset="-122"/>
              </a:rPr>
              <a:t>传统软件测试流程</a:t>
            </a:r>
            <a:r>
              <a:rPr lang="zh-CN" altLang="en-US" sz="2000" dirty="0">
                <a:ea typeface="楷体" panose="02010609060101010101" pitchFamily="49" charset="-122"/>
              </a:rPr>
              <a:t>：</a:t>
            </a:r>
            <a:r>
              <a:rPr lang="en-US" altLang="zh-CN" sz="2000" dirty="0">
                <a:ea typeface="楷体" panose="02010609060101010101" pitchFamily="49" charset="-122"/>
              </a:rPr>
              <a:t>W</a:t>
            </a:r>
            <a:r>
              <a:rPr lang="zh-CN" altLang="en-US" sz="2000" dirty="0">
                <a:ea typeface="楷体" panose="02010609060101010101" pitchFamily="49" charset="-122"/>
              </a:rPr>
              <a:t>模型、</a:t>
            </a:r>
            <a:r>
              <a:rPr lang="en-US" altLang="zh-CN" sz="2000" dirty="0" err="1">
                <a:ea typeface="楷体" panose="02010609060101010101" pitchFamily="49" charset="-122"/>
              </a:rPr>
              <a:t>TMap</a:t>
            </a:r>
            <a:r>
              <a:rPr lang="zh-CN" altLang="en-US" sz="2000" dirty="0"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ea typeface="楷体" panose="02010609060101010101" pitchFamily="49" charset="-122"/>
              </a:rPr>
              <a:t>Next</a:t>
            </a:r>
            <a:endParaRPr lang="en-US" altLang="zh-CN" sz="2000" dirty="0">
              <a:ea typeface="楷体" panose="02010609060101010101" pitchFamily="49" charset="-122"/>
            </a:endParaRPr>
          </a:p>
          <a:p>
            <a:pPr marL="355600" indent="-355600">
              <a:lnSpc>
                <a:spcPct val="140000"/>
              </a:lnSpc>
              <a:spcBef>
                <a:spcPts val="2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ea typeface="楷体" panose="02010609060101010101" pitchFamily="49" charset="-122"/>
              </a:rPr>
              <a:t>敏捷测试流程</a:t>
            </a:r>
            <a:r>
              <a:rPr lang="zh-CN" altLang="en-US" sz="2000" dirty="0">
                <a:ea typeface="楷体" panose="02010609060101010101" pitchFamily="49" charset="-122"/>
              </a:rPr>
              <a:t>：敏捷宣言、敏捷开发</a:t>
            </a:r>
            <a:r>
              <a:rPr lang="en-US" altLang="zh-CN" sz="2000" dirty="0">
                <a:ea typeface="楷体" panose="02010609060101010101" pitchFamily="49" charset="-122"/>
              </a:rPr>
              <a:t>12</a:t>
            </a:r>
            <a:r>
              <a:rPr lang="zh-CN" altLang="en-US" sz="2000" dirty="0">
                <a:ea typeface="楷体" panose="02010609060101010101" pitchFamily="49" charset="-122"/>
              </a:rPr>
              <a:t>项原则、</a:t>
            </a:r>
            <a:r>
              <a:rPr lang="en-US" altLang="zh-CN" sz="2000" dirty="0">
                <a:ea typeface="楷体" panose="02010609060101010101" pitchFamily="49" charset="-122"/>
              </a:rPr>
              <a:t>TDD</a:t>
            </a:r>
            <a:r>
              <a:rPr lang="zh-CN" altLang="en-US" sz="2000" dirty="0"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ea typeface="楷体" panose="02010609060101010101" pitchFamily="49" charset="-122"/>
              </a:rPr>
              <a:t>SBTM</a:t>
            </a:r>
            <a:endParaRPr lang="en-US" altLang="zh-CN" sz="2000" dirty="0">
              <a:ea typeface="楷体" panose="02010609060101010101" pitchFamily="49" charset="-122"/>
            </a:endParaRPr>
          </a:p>
          <a:p>
            <a:pPr marL="355600" indent="-355600">
              <a:lnSpc>
                <a:spcPct val="140000"/>
              </a:lnSpc>
              <a:spcBef>
                <a:spcPts val="2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ea typeface="楷体" panose="02010609060101010101" pitchFamily="49" charset="-122"/>
              </a:rPr>
              <a:t>五大测试流派</a:t>
            </a:r>
            <a:r>
              <a:rPr lang="zh-CN" altLang="en-US" sz="2000" dirty="0">
                <a:ea typeface="楷体" panose="02010609060101010101" pitchFamily="49" charset="-122"/>
              </a:rPr>
              <a:t>：重点理解上下文驱动测试流派</a:t>
            </a:r>
            <a:endParaRPr lang="en-US" altLang="zh-CN" sz="2000" dirty="0">
              <a:ea typeface="楷体" panose="02010609060101010101" pitchFamily="49" charset="-122"/>
            </a:endParaRPr>
          </a:p>
          <a:p>
            <a:pPr marL="355600" indent="-355600">
              <a:lnSpc>
                <a:spcPct val="140000"/>
              </a:lnSpc>
              <a:spcBef>
                <a:spcPts val="2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ea typeface="楷体" panose="02010609060101010101" pitchFamily="49" charset="-122"/>
              </a:rPr>
              <a:t>软件测试改进：</a:t>
            </a:r>
            <a:r>
              <a:rPr lang="zh-CN" altLang="en-US" sz="2000" dirty="0">
                <a:ea typeface="楷体" panose="02010609060101010101" pitchFamily="49" charset="-122"/>
              </a:rPr>
              <a:t>重点</a:t>
            </a:r>
            <a:r>
              <a:rPr lang="en-US" altLang="zh-CN" sz="2000" dirty="0" err="1">
                <a:ea typeface="楷体" panose="02010609060101010101" pitchFamily="49" charset="-122"/>
              </a:rPr>
              <a:t>TMMi</a:t>
            </a:r>
            <a:r>
              <a:rPr lang="zh-CN" altLang="en-US" sz="2000" dirty="0">
                <a:ea typeface="楷体" panose="02010609060101010101" pitchFamily="49" charset="-122"/>
              </a:rPr>
              <a:t>和</a:t>
            </a:r>
            <a:r>
              <a:rPr lang="en-US" altLang="zh-CN" sz="2000" dirty="0">
                <a:ea typeface="楷体" panose="02010609060101010101" pitchFamily="49" charset="-122"/>
              </a:rPr>
              <a:t>TPI</a:t>
            </a:r>
            <a:r>
              <a:rPr lang="zh-CN" altLang="en-US" sz="2000" dirty="0"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ea typeface="楷体" panose="02010609060101010101" pitchFamily="49" charset="-122"/>
              </a:rPr>
              <a:t>next</a:t>
            </a:r>
            <a:endParaRPr lang="en-US" altLang="zh-CN" sz="2000" dirty="0">
              <a:ea typeface="楷体" panose="02010609060101010101" pitchFamily="49" charset="-122"/>
            </a:endParaRPr>
          </a:p>
          <a:p>
            <a:pPr marL="355600" indent="-355600">
              <a:lnSpc>
                <a:spcPct val="140000"/>
              </a:lnSpc>
              <a:spcBef>
                <a:spcPts val="20"/>
              </a:spcBef>
              <a:buClr>
                <a:srgbClr val="0070C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ea typeface="楷体" panose="02010609060101010101" pitchFamily="49" charset="-122"/>
              </a:rPr>
              <a:t>软件测试标准与规范</a:t>
            </a:r>
            <a:endParaRPr lang="en-US" altLang="zh-CN" sz="2000" dirty="0"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3312667" cy="52387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7292" y="1575452"/>
            <a:ext cx="7295535" cy="1417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000" dirty="0">
                <a:ea typeface="楷体" panose="02010609060101010101" pitchFamily="49" charset="-122"/>
              </a:rPr>
              <a:t>进一步理解传统测试和敏捷测试 不同点和共同点</a:t>
            </a:r>
            <a:endParaRPr lang="zh-CN" altLang="zh-CN" sz="2000" dirty="0">
              <a:ea typeface="楷体" panose="02010609060101010101" pitchFamily="49" charset="-122"/>
            </a:endParaRPr>
          </a:p>
          <a:p>
            <a:pPr marL="457200" lvl="0" indent="-457200">
              <a:lnSpc>
                <a:spcPct val="140000"/>
              </a:lnSpc>
              <a:spcBef>
                <a:spcPts val="2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000" dirty="0">
                <a:ea typeface="楷体" panose="02010609060101010101" pitchFamily="49" charset="-122"/>
              </a:rPr>
              <a:t>测试改进的核心是什么？在</a:t>
            </a:r>
            <a:r>
              <a:rPr lang="en-US" altLang="zh-CN" sz="2000" dirty="0">
                <a:ea typeface="楷体" panose="02010609060101010101" pitchFamily="49" charset="-122"/>
              </a:rPr>
              <a:t>4</a:t>
            </a:r>
            <a:r>
              <a:rPr lang="zh-CN" altLang="en-US" sz="2000" dirty="0">
                <a:ea typeface="楷体" panose="02010609060101010101" pitchFamily="49" charset="-122"/>
              </a:rPr>
              <a:t>个模型中，哪个模型更适合自己的自我改善？</a:t>
            </a:r>
            <a:endParaRPr lang="zh-CN" altLang="zh-CN" sz="2000" dirty="0"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14682" y="604302"/>
            <a:ext cx="3658214" cy="994172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zh-CN" altLang="en-US" b="1" dirty="0">
              <a:solidFill>
                <a:srgbClr val="435C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57939" y="1598474"/>
            <a:ext cx="2171700" cy="326643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zh-CN" altLang="en-US" sz="1600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朱少民 </a:t>
            </a:r>
            <a:r>
              <a:rPr lang="en-US" altLang="zh-CN" sz="1600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同济大学</a:t>
            </a:r>
            <a:endParaRPr lang="zh-CN" altLang="en-US" sz="1600" dirty="0">
              <a:solidFill>
                <a:srgbClr val="435C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46"/>
          <p:cNvGrpSpPr/>
          <p:nvPr/>
        </p:nvGrpSpPr>
        <p:grpSpPr>
          <a:xfrm>
            <a:off x="3383868" y="2989878"/>
            <a:ext cx="1135856" cy="782137"/>
            <a:chOff x="3059832" y="4154572"/>
            <a:chExt cx="1514475" cy="276998"/>
          </a:xfrm>
        </p:grpSpPr>
        <p:sp>
          <p:nvSpPr>
            <p:cNvPr id="30" name="AutoShape 12"/>
            <p:cNvSpPr>
              <a:spLocks noChangeArrowheads="1"/>
            </p:cNvSpPr>
            <p:nvPr/>
          </p:nvSpPr>
          <p:spPr bwMode="auto">
            <a:xfrm>
              <a:off x="3059832" y="4154572"/>
              <a:ext cx="1514475" cy="276998"/>
            </a:xfrm>
            <a:prstGeom prst="chevron">
              <a:avLst>
                <a:gd name="adj" fmla="val 37559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4" name="Text Box 16"/>
            <p:cNvSpPr txBox="1">
              <a:spLocks noChangeArrowheads="1"/>
            </p:cNvSpPr>
            <p:nvPr/>
          </p:nvSpPr>
          <p:spPr bwMode="auto">
            <a:xfrm>
              <a:off x="3628844" y="4238926"/>
              <a:ext cx="788198" cy="981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44"/>
          <p:cNvGrpSpPr/>
          <p:nvPr/>
        </p:nvGrpSpPr>
        <p:grpSpPr>
          <a:xfrm>
            <a:off x="1385646" y="2989878"/>
            <a:ext cx="1106090" cy="782137"/>
            <a:chOff x="395536" y="4154572"/>
            <a:chExt cx="1474787" cy="276998"/>
          </a:xfrm>
        </p:grpSpPr>
        <p:sp>
          <p:nvSpPr>
            <p:cNvPr id="28" name="AutoShape 10"/>
            <p:cNvSpPr>
              <a:spLocks noChangeArrowheads="1"/>
            </p:cNvSpPr>
            <p:nvPr/>
          </p:nvSpPr>
          <p:spPr bwMode="auto">
            <a:xfrm>
              <a:off x="395536" y="4154572"/>
              <a:ext cx="1474787" cy="276998"/>
            </a:xfrm>
            <a:prstGeom prst="homePlate">
              <a:avLst>
                <a:gd name="adj" fmla="val 36575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5" name="Text Box 17"/>
            <p:cNvSpPr txBox="1">
              <a:spLocks noChangeArrowheads="1"/>
            </p:cNvSpPr>
            <p:nvPr/>
          </p:nvSpPr>
          <p:spPr bwMode="auto">
            <a:xfrm>
              <a:off x="645741" y="4218359"/>
              <a:ext cx="831127" cy="981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45"/>
          <p:cNvGrpSpPr/>
          <p:nvPr/>
        </p:nvGrpSpPr>
        <p:grpSpPr>
          <a:xfrm>
            <a:off x="2357753" y="2989878"/>
            <a:ext cx="1137047" cy="782137"/>
            <a:chOff x="1691680" y="4154572"/>
            <a:chExt cx="1516062" cy="276998"/>
          </a:xfrm>
        </p:grpSpPr>
        <p:sp>
          <p:nvSpPr>
            <p:cNvPr id="29" name="AutoShape 11"/>
            <p:cNvSpPr>
              <a:spLocks noChangeArrowheads="1"/>
            </p:cNvSpPr>
            <p:nvPr/>
          </p:nvSpPr>
          <p:spPr bwMode="auto">
            <a:xfrm>
              <a:off x="1691680" y="4154572"/>
              <a:ext cx="1516062" cy="276998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2267746" y="4218361"/>
              <a:ext cx="864097" cy="981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4409982" y="2989878"/>
            <a:ext cx="1137047" cy="782137"/>
            <a:chOff x="4427984" y="4154572"/>
            <a:chExt cx="1516063" cy="276998"/>
          </a:xfrm>
        </p:grpSpPr>
        <p:sp>
          <p:nvSpPr>
            <p:cNvPr id="31" name="AutoShape 13"/>
            <p:cNvSpPr>
              <a:spLocks noChangeArrowheads="1"/>
            </p:cNvSpPr>
            <p:nvPr/>
          </p:nvSpPr>
          <p:spPr bwMode="auto">
            <a:xfrm>
              <a:off x="4427984" y="4154572"/>
              <a:ext cx="1516063" cy="276998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7" name="Text Box 19"/>
            <p:cNvSpPr txBox="1">
              <a:spLocks noChangeArrowheads="1"/>
            </p:cNvSpPr>
            <p:nvPr/>
          </p:nvSpPr>
          <p:spPr bwMode="auto">
            <a:xfrm>
              <a:off x="4966011" y="4232203"/>
              <a:ext cx="831776" cy="981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48"/>
          <p:cNvGrpSpPr/>
          <p:nvPr/>
        </p:nvGrpSpPr>
        <p:grpSpPr>
          <a:xfrm>
            <a:off x="5436095" y="2989878"/>
            <a:ext cx="1137047" cy="782137"/>
            <a:chOff x="5796136" y="4154572"/>
            <a:chExt cx="1516062" cy="276998"/>
          </a:xfrm>
        </p:grpSpPr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>
              <a:off x="5796136" y="4154572"/>
              <a:ext cx="1516062" cy="276998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6300192" y="4238773"/>
              <a:ext cx="833362" cy="981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49"/>
          <p:cNvGrpSpPr/>
          <p:nvPr/>
        </p:nvGrpSpPr>
        <p:grpSpPr>
          <a:xfrm>
            <a:off x="6376665" y="2989878"/>
            <a:ext cx="1194035" cy="782137"/>
            <a:chOff x="7050228" y="4154572"/>
            <a:chExt cx="1592047" cy="276998"/>
          </a:xfrm>
        </p:grpSpPr>
        <p:sp>
          <p:nvSpPr>
            <p:cNvPr id="33" name="AutoShape 15"/>
            <p:cNvSpPr>
              <a:spLocks noChangeArrowheads="1"/>
            </p:cNvSpPr>
            <p:nvPr/>
          </p:nvSpPr>
          <p:spPr bwMode="auto">
            <a:xfrm>
              <a:off x="7050228" y="4154572"/>
              <a:ext cx="1592047" cy="276998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7585016" y="4237531"/>
              <a:ext cx="833363" cy="981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473479" y="341206"/>
            <a:ext cx="4340023" cy="526059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传统的软件测试过程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1"/>
          </p:nvPr>
        </p:nvSpPr>
        <p:spPr>
          <a:xfrm>
            <a:off x="6286512" y="4768469"/>
            <a:ext cx="1600200" cy="240506"/>
          </a:xfrm>
        </p:spPr>
        <p:txBody>
          <a:bodyPr/>
          <a:lstStyle/>
          <a:p>
            <a:pPr>
              <a:spcAft>
                <a:spcPts val="0"/>
              </a:spcAft>
              <a:defRPr/>
            </a:pPr>
            <a:fld id="{0358D898-0979-47C6-BE81-A648CAA909AE}" type="slidenum">
              <a:rPr lang="zh-CN" altLang="en-US" sz="1350"/>
            </a:fld>
            <a:endParaRPr lang="en-US" altLang="zh-CN" sz="1350" dirty="0"/>
          </a:p>
        </p:txBody>
      </p:sp>
      <p:grpSp>
        <p:nvGrpSpPr>
          <p:cNvPr id="2" name="组合 51"/>
          <p:cNvGrpSpPr/>
          <p:nvPr/>
        </p:nvGrpSpPr>
        <p:grpSpPr>
          <a:xfrm>
            <a:off x="3540895" y="1759647"/>
            <a:ext cx="1620180" cy="756084"/>
            <a:chOff x="3131840" y="2348880"/>
            <a:chExt cx="2160240" cy="1008112"/>
          </a:xfrm>
        </p:grpSpPr>
        <p:sp>
          <p:nvSpPr>
            <p:cNvPr id="41" name="燕尾形 40"/>
            <p:cNvSpPr/>
            <p:nvPr/>
          </p:nvSpPr>
          <p:spPr>
            <a:xfrm>
              <a:off x="3131840" y="2348880"/>
              <a:ext cx="2160240" cy="1008112"/>
            </a:xfrm>
            <a:prstGeom prst="chevron">
              <a:avLst>
                <a:gd name="adj" fmla="val 36101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183182" name="Text Box 14"/>
            <p:cNvSpPr txBox="1">
              <a:spLocks noChangeArrowheads="1"/>
            </p:cNvSpPr>
            <p:nvPr/>
          </p:nvSpPr>
          <p:spPr bwMode="auto">
            <a:xfrm>
              <a:off x="3635896" y="2492896"/>
              <a:ext cx="1296144" cy="738664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单元与集成测试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43"/>
          <p:cNvGrpSpPr/>
          <p:nvPr/>
        </p:nvGrpSpPr>
        <p:grpSpPr>
          <a:xfrm>
            <a:off x="1263661" y="1763090"/>
            <a:ext cx="1214017" cy="782138"/>
            <a:chOff x="-115627" y="2717102"/>
            <a:chExt cx="1618690" cy="302210"/>
          </a:xfrm>
        </p:grpSpPr>
        <p:sp>
          <p:nvSpPr>
            <p:cNvPr id="2183175" name="AutoShape 7"/>
            <p:cNvSpPr>
              <a:spLocks noChangeArrowheads="1"/>
            </p:cNvSpPr>
            <p:nvPr/>
          </p:nvSpPr>
          <p:spPr bwMode="auto">
            <a:xfrm>
              <a:off x="-115627" y="2717102"/>
              <a:ext cx="1618690" cy="302210"/>
            </a:xfrm>
            <a:prstGeom prst="homePlate">
              <a:avLst>
                <a:gd name="adj" fmla="val 36575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2183183" name="Text Box 15"/>
            <p:cNvSpPr txBox="1">
              <a:spLocks noChangeArrowheads="1"/>
            </p:cNvSpPr>
            <p:nvPr/>
          </p:nvSpPr>
          <p:spPr bwMode="auto">
            <a:xfrm>
              <a:off x="333847" y="2754814"/>
              <a:ext cx="819492" cy="214059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需求评审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50"/>
          <p:cNvGrpSpPr/>
          <p:nvPr/>
        </p:nvGrpSpPr>
        <p:grpSpPr>
          <a:xfrm>
            <a:off x="2291109" y="1763090"/>
            <a:ext cx="1451328" cy="782138"/>
            <a:chOff x="1412759" y="2846267"/>
            <a:chExt cx="1935104" cy="450472"/>
          </a:xfrm>
        </p:grpSpPr>
        <p:sp>
          <p:nvSpPr>
            <p:cNvPr id="2183176" name="AutoShape 8"/>
            <p:cNvSpPr>
              <a:spLocks noChangeArrowheads="1"/>
            </p:cNvSpPr>
            <p:nvPr/>
          </p:nvSpPr>
          <p:spPr bwMode="auto">
            <a:xfrm>
              <a:off x="1412759" y="2846267"/>
              <a:ext cx="1935104" cy="450472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2183184" name="Text Box 16"/>
            <p:cNvSpPr txBox="1">
              <a:spLocks noChangeArrowheads="1"/>
            </p:cNvSpPr>
            <p:nvPr/>
          </p:nvSpPr>
          <p:spPr bwMode="auto">
            <a:xfrm>
              <a:off x="2172228" y="2921550"/>
              <a:ext cx="864095" cy="319074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设计评审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52"/>
          <p:cNvGrpSpPr/>
          <p:nvPr/>
        </p:nvGrpSpPr>
        <p:grpSpPr>
          <a:xfrm>
            <a:off x="4950043" y="1761660"/>
            <a:ext cx="1372446" cy="756084"/>
            <a:chOff x="5148065" y="2348880"/>
            <a:chExt cx="1829928" cy="1008112"/>
          </a:xfrm>
        </p:grpSpPr>
        <p:sp>
          <p:nvSpPr>
            <p:cNvPr id="43" name="燕尾形 42"/>
            <p:cNvSpPr/>
            <p:nvPr/>
          </p:nvSpPr>
          <p:spPr>
            <a:xfrm>
              <a:off x="5148065" y="2348880"/>
              <a:ext cx="1829928" cy="1008112"/>
            </a:xfrm>
            <a:prstGeom prst="chevron">
              <a:avLst>
                <a:gd name="adj" fmla="val 36101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183186" name="Text Box 18"/>
            <p:cNvSpPr txBox="1">
              <a:spLocks noChangeArrowheads="1"/>
            </p:cNvSpPr>
            <p:nvPr/>
          </p:nvSpPr>
          <p:spPr bwMode="auto">
            <a:xfrm>
              <a:off x="5737259" y="2483604"/>
              <a:ext cx="649288" cy="738664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3"/>
          <p:cNvGrpSpPr/>
          <p:nvPr/>
        </p:nvGrpSpPr>
        <p:grpSpPr>
          <a:xfrm>
            <a:off x="6126648" y="1759647"/>
            <a:ext cx="1333757" cy="756084"/>
            <a:chOff x="6977992" y="2339595"/>
            <a:chExt cx="1778342" cy="1008111"/>
          </a:xfrm>
        </p:grpSpPr>
        <p:sp>
          <p:nvSpPr>
            <p:cNvPr id="2183180" name="AutoShape 12"/>
            <p:cNvSpPr>
              <a:spLocks noChangeArrowheads="1"/>
            </p:cNvSpPr>
            <p:nvPr/>
          </p:nvSpPr>
          <p:spPr bwMode="auto">
            <a:xfrm>
              <a:off x="6977992" y="2339595"/>
              <a:ext cx="1778342" cy="1008111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2183187" name="Text Box 19"/>
            <p:cNvSpPr txBox="1">
              <a:spLocks noChangeArrowheads="1"/>
            </p:cNvSpPr>
            <p:nvPr/>
          </p:nvSpPr>
          <p:spPr bwMode="auto">
            <a:xfrm>
              <a:off x="7596336" y="2492896"/>
              <a:ext cx="649288" cy="738663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验收测试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dirty="0"/>
              <a:t>软件测试</a:t>
            </a:r>
            <a:r>
              <a:rPr lang="zh-CN" altLang="en-US" dirty="0">
                <a:effectLst/>
              </a:rPr>
              <a:t>的生命周期</a:t>
            </a:r>
            <a:endParaRPr kumimoji="1" lang="zh-CN" altLang="en-US" dirty="0"/>
          </a:p>
        </p:txBody>
      </p:sp>
      <p:sp>
        <p:nvSpPr>
          <p:cNvPr id="3" name="燕尾形 2"/>
          <p:cNvSpPr/>
          <p:nvPr/>
        </p:nvSpPr>
        <p:spPr bwMode="gray">
          <a:xfrm>
            <a:off x="5349686" y="1761660"/>
            <a:ext cx="1620180" cy="756084"/>
          </a:xfrm>
          <a:prstGeom prst="chevron">
            <a:avLst>
              <a:gd name="adj" fmla="val 40216"/>
            </a:avLst>
          </a:prstGeom>
          <a:solidFill>
            <a:schemeClr val="bg1">
              <a:lumMod val="65000"/>
            </a:schemeClr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4" name="下箭头 3"/>
          <p:cNvSpPr/>
          <p:nvPr/>
        </p:nvSpPr>
        <p:spPr bwMode="gray">
          <a:xfrm>
            <a:off x="1331640" y="2625758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6" name="下箭头 5"/>
          <p:cNvSpPr/>
          <p:nvPr/>
        </p:nvSpPr>
        <p:spPr bwMode="gray">
          <a:xfrm>
            <a:off x="2498170" y="2625758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7" name="下箭头 6"/>
          <p:cNvSpPr/>
          <p:nvPr/>
        </p:nvSpPr>
        <p:spPr bwMode="gray">
          <a:xfrm>
            <a:off x="4135773" y="2642483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8" name="下箭头 7"/>
          <p:cNvSpPr/>
          <p:nvPr/>
        </p:nvSpPr>
        <p:spPr bwMode="gray">
          <a:xfrm>
            <a:off x="5868144" y="2625758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9" name="下箭头 8"/>
          <p:cNvSpPr/>
          <p:nvPr/>
        </p:nvSpPr>
        <p:spPr bwMode="gray">
          <a:xfrm>
            <a:off x="7293903" y="2625758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0" name="折角形 9"/>
          <p:cNvSpPr/>
          <p:nvPr/>
        </p:nvSpPr>
        <p:spPr bwMode="gray">
          <a:xfrm>
            <a:off x="1007604" y="3435846"/>
            <a:ext cx="1036915" cy="626469"/>
          </a:xfrm>
          <a:prstGeom prst="foldedCorner">
            <a:avLst>
              <a:gd name="adj" fmla="val 35692"/>
            </a:avLst>
          </a:prstGeom>
          <a:solidFill>
            <a:srgbClr val="FF6600"/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dirty="0">
                <a:sym typeface="+mn-ea"/>
              </a:rPr>
              <a:t>需求缺陷</a:t>
            </a:r>
            <a:endParaRPr kumimoji="1" lang="zh-CN" altLang="en-US" dirty="0"/>
          </a:p>
        </p:txBody>
      </p:sp>
      <p:sp>
        <p:nvSpPr>
          <p:cNvPr id="11" name="折角形 10"/>
          <p:cNvSpPr/>
          <p:nvPr/>
        </p:nvSpPr>
        <p:spPr bwMode="gray">
          <a:xfrm>
            <a:off x="2238941" y="3435846"/>
            <a:ext cx="1036915" cy="626469"/>
          </a:xfrm>
          <a:prstGeom prst="foldedCorner">
            <a:avLst>
              <a:gd name="adj" fmla="val 33790"/>
            </a:avLst>
          </a:prstGeom>
          <a:solidFill>
            <a:srgbClr val="FF6600"/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dirty="0">
                <a:sym typeface="+mn-ea"/>
              </a:rPr>
              <a:t>设计缺陷</a:t>
            </a:r>
            <a:endParaRPr kumimoji="1" lang="zh-CN" altLang="en-US" dirty="0"/>
          </a:p>
        </p:txBody>
      </p:sp>
      <p:sp>
        <p:nvSpPr>
          <p:cNvPr id="13" name="折角形 12"/>
          <p:cNvSpPr/>
          <p:nvPr/>
        </p:nvSpPr>
        <p:spPr bwMode="gray">
          <a:xfrm>
            <a:off x="3729506" y="3435846"/>
            <a:ext cx="1244299" cy="626469"/>
          </a:xfrm>
          <a:prstGeom prst="foldedCorner">
            <a:avLst/>
          </a:prstGeom>
          <a:solidFill>
            <a:srgbClr val="FF6600"/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dirty="0">
                <a:sym typeface="+mn-ea"/>
              </a:rPr>
              <a:t>代码和接口</a:t>
            </a:r>
            <a:endParaRPr kumimoji="1" lang="en-US" altLang="zh-CN" dirty="0"/>
          </a:p>
          <a:p>
            <a:pPr algn="ctr">
              <a:spcBef>
                <a:spcPts val="0"/>
              </a:spcBef>
            </a:pPr>
            <a:r>
              <a:rPr kumimoji="1" lang="zh-CN" altLang="en-US" dirty="0">
                <a:sym typeface="+mn-ea"/>
              </a:rPr>
              <a:t>缺陷</a:t>
            </a:r>
            <a:endParaRPr kumimoji="1" lang="zh-CN" altLang="en-US" dirty="0"/>
          </a:p>
        </p:txBody>
      </p:sp>
      <p:sp>
        <p:nvSpPr>
          <p:cNvPr id="14" name="折角形 13"/>
          <p:cNvSpPr/>
          <p:nvPr/>
        </p:nvSpPr>
        <p:spPr bwMode="gray">
          <a:xfrm>
            <a:off x="5608915" y="3381840"/>
            <a:ext cx="972108" cy="626469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sz="1620" dirty="0">
                <a:sym typeface="+mn-ea"/>
              </a:rPr>
              <a:t>系统缺陷</a:t>
            </a:r>
            <a:endParaRPr kumimoji="1" lang="zh-CN" altLang="en-US" sz="1620" dirty="0"/>
          </a:p>
        </p:txBody>
      </p:sp>
      <p:sp>
        <p:nvSpPr>
          <p:cNvPr id="15" name="折角形 14"/>
          <p:cNvSpPr/>
          <p:nvPr/>
        </p:nvSpPr>
        <p:spPr bwMode="gray">
          <a:xfrm>
            <a:off x="7099481" y="3381840"/>
            <a:ext cx="972108" cy="626469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>
              <a:spcAft>
                <a:spcPts val="0"/>
              </a:spcAft>
            </a:pPr>
            <a:r>
              <a:rPr kumimoji="1" lang="zh-CN" altLang="en-US" sz="1620" dirty="0">
                <a:sym typeface="+mn-ea"/>
              </a:rPr>
              <a:t>其它各种</a:t>
            </a:r>
            <a:endParaRPr kumimoji="1" lang="en-US" altLang="zh-CN" sz="1620" dirty="0"/>
          </a:p>
          <a:p>
            <a:pPr algn="ctr">
              <a:spcBef>
                <a:spcPts val="0"/>
              </a:spcBef>
            </a:pPr>
            <a:r>
              <a:rPr kumimoji="1" lang="zh-CN" altLang="en-US" sz="1620" dirty="0">
                <a:sym typeface="+mn-ea"/>
              </a:rPr>
              <a:t>缺陷</a:t>
            </a:r>
            <a:endParaRPr kumimoji="1" lang="zh-CN" altLang="en-US" sz="1620" dirty="0"/>
          </a:p>
        </p:txBody>
      </p:sp>
      <p:sp>
        <p:nvSpPr>
          <p:cNvPr id="16" name="燕尾形 15"/>
          <p:cNvSpPr/>
          <p:nvPr/>
        </p:nvSpPr>
        <p:spPr bwMode="gray">
          <a:xfrm>
            <a:off x="2044519" y="1761660"/>
            <a:ext cx="1490566" cy="756084"/>
          </a:xfrm>
          <a:prstGeom prst="chevron">
            <a:avLst>
              <a:gd name="adj" fmla="val 40216"/>
            </a:avLst>
          </a:prstGeom>
          <a:solidFill>
            <a:srgbClr val="CCFFCC"/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2563000" y="1869673"/>
            <a:ext cx="584358" cy="66421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16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设计评审</a:t>
            </a:r>
            <a:endParaRPr lang="zh-CN" altLang="en-US" sz="216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 bwMode="gray">
          <a:xfrm>
            <a:off x="748375" y="1761660"/>
            <a:ext cx="1490566" cy="756084"/>
          </a:xfrm>
          <a:prstGeom prst="chevron">
            <a:avLst>
              <a:gd name="adj" fmla="val 40216"/>
            </a:avLst>
          </a:prstGeom>
          <a:solidFill>
            <a:srgbClr val="CCFFCC"/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1202029" y="1869673"/>
            <a:ext cx="584358" cy="66421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16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216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燕尾形 19"/>
          <p:cNvSpPr/>
          <p:nvPr/>
        </p:nvSpPr>
        <p:spPr bwMode="gray">
          <a:xfrm>
            <a:off x="3405471" y="1761660"/>
            <a:ext cx="2073830" cy="756084"/>
          </a:xfrm>
          <a:prstGeom prst="chevron">
            <a:avLst>
              <a:gd name="adj" fmla="val 40216"/>
            </a:avLst>
          </a:prstGeom>
          <a:solidFill>
            <a:srgbClr val="CCFFCC"/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3923928" y="1869673"/>
            <a:ext cx="1166530" cy="66421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16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单元与集成测试</a:t>
            </a:r>
            <a:endParaRPr lang="zh-CN" altLang="en-US" sz="216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燕尾形 21"/>
          <p:cNvSpPr/>
          <p:nvPr/>
        </p:nvSpPr>
        <p:spPr bwMode="gray">
          <a:xfrm>
            <a:off x="6775445" y="1761660"/>
            <a:ext cx="1490566" cy="756084"/>
          </a:xfrm>
          <a:prstGeom prst="chevron">
            <a:avLst>
              <a:gd name="adj" fmla="val 40216"/>
            </a:avLst>
          </a:prstGeom>
          <a:solidFill>
            <a:schemeClr val="bg1">
              <a:lumMod val="65000"/>
            </a:schemeClr>
          </a:solidFill>
          <a:ln w="12700" algn="ctr">
            <a:solidFill>
              <a:srgbClr val="333333"/>
            </a:solidFill>
            <a:miter lim="800000"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5932951" y="1869673"/>
            <a:ext cx="584359" cy="66421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16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216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7293903" y="1869673"/>
            <a:ext cx="584359" cy="66421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16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验收测试</a:t>
            </a:r>
            <a:endParaRPr lang="zh-CN" altLang="en-US" sz="216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p="http://schemas.openxmlformats.org/presentationml/2006/main">
  <p:tag name="COMMONDATA" val="eyJoZGlkIjoiMTA5NDI2ZWFiMmI1OWE2N2QwMWFkNmFlNWQxNGI5MDgifQ=="/>
  <p:tag name="commondata" val="eyJoZGlkIjoiZDliNzhhYjFiMWZkNWI2YjkyMTBkYzEyZDhjMTNhNTY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7553</Words>
  <Application>WPS 演示</Application>
  <PresentationFormat>全屏显示(16:9)</PresentationFormat>
  <Paragraphs>753</Paragraphs>
  <Slides>76</Slides>
  <Notes>50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101" baseType="lpstr">
      <vt:lpstr>Arial</vt:lpstr>
      <vt:lpstr>宋体</vt:lpstr>
      <vt:lpstr>Wingdings</vt:lpstr>
      <vt:lpstr>思源黑体</vt:lpstr>
      <vt:lpstr>黑体</vt:lpstr>
      <vt:lpstr>思源黑体 Medium</vt:lpstr>
      <vt:lpstr>思源黑体 Bold</vt:lpstr>
      <vt:lpstr>微软雅黑</vt:lpstr>
      <vt:lpstr>Arial</vt:lpstr>
      <vt:lpstr>微软雅黑 Light</vt:lpstr>
      <vt:lpstr>思源黑体 CN Normal</vt:lpstr>
      <vt:lpstr>Tahoma</vt:lpstr>
      <vt:lpstr>Calibri</vt:lpstr>
      <vt:lpstr>Times New Roman</vt:lpstr>
      <vt:lpstr>Tahoma</vt:lpstr>
      <vt:lpstr>Yuanti SC</vt:lpstr>
      <vt:lpstr>等线</vt:lpstr>
      <vt:lpstr>Arial Unicode MS</vt:lpstr>
      <vt:lpstr>楷体</vt:lpstr>
      <vt:lpstr>Wingdings</vt:lpstr>
      <vt:lpstr>楷体_GB2312</vt:lpstr>
      <vt:lpstr>新宋体</vt:lpstr>
      <vt:lpstr>等线 Light</vt:lpstr>
      <vt:lpstr>Office 主题​​</vt:lpstr>
      <vt:lpstr>Visio.Drawing.11</vt:lpstr>
      <vt:lpstr>软件测试方法和技术</vt:lpstr>
      <vt:lpstr>第3章回顾</vt:lpstr>
      <vt:lpstr>PowerPoint 演示文稿</vt:lpstr>
      <vt:lpstr>软件测试贯穿全生命周期</vt:lpstr>
      <vt:lpstr>测试左移和测试右移</vt:lpstr>
      <vt:lpstr>测试左移</vt:lpstr>
      <vt:lpstr>PowerPoint 演示文稿</vt:lpstr>
      <vt:lpstr>传统的软件测试过程</vt:lpstr>
      <vt:lpstr>软件测试的生命周期</vt:lpstr>
      <vt:lpstr>系统测试的层次</vt:lpstr>
      <vt:lpstr>4.1.1  W模型</vt:lpstr>
      <vt:lpstr>4.1.2  TMap</vt:lpstr>
      <vt:lpstr>TMap描述的生命周期模型</vt:lpstr>
      <vt:lpstr>TMap基本内容</vt:lpstr>
      <vt:lpstr>TMap三大基石</vt:lpstr>
      <vt:lpstr>TMap NEXT之背景</vt:lpstr>
      <vt:lpstr>TMap NEXT</vt:lpstr>
      <vt:lpstr>Tmap NEXT生命周期模型</vt:lpstr>
      <vt:lpstr>BDTM</vt:lpstr>
      <vt:lpstr>PowerPoint 演示文稿</vt:lpstr>
      <vt:lpstr>4.2.1 敏捷测试的价值观和原则</vt:lpstr>
      <vt:lpstr>深入敏捷宣言背后的原则（1）</vt:lpstr>
      <vt:lpstr>深入敏捷宣言背后的原则（2）</vt:lpstr>
      <vt:lpstr>深入敏捷宣言背后的原则（3）</vt:lpstr>
      <vt:lpstr>敏捷测试特征</vt:lpstr>
      <vt:lpstr>4.2.2 传统测试和敏捷测试的区别</vt:lpstr>
      <vt:lpstr>敏捷测试=持续的质量反馈</vt:lpstr>
      <vt:lpstr>敏捷Scrum测试流程</vt:lpstr>
      <vt:lpstr>4.2.4 基于会话的测试管理（SBTM）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SBTM 实践框架</vt:lpstr>
      <vt:lpstr>PowerPoint 演示文稿</vt:lpstr>
      <vt:lpstr>五大软件测试流派</vt:lpstr>
      <vt:lpstr>各测试流派的特征</vt:lpstr>
      <vt:lpstr>上下文驱动测试方法</vt:lpstr>
      <vt:lpstr>PowerPoint 演示文稿</vt:lpstr>
      <vt:lpstr>4.4.1  TMMi </vt:lpstr>
      <vt:lpstr>TMMi 5个级别简述</vt:lpstr>
      <vt:lpstr>TMMi 2～5级别内容</vt:lpstr>
      <vt:lpstr>TMMi结构 </vt:lpstr>
      <vt:lpstr>4.4.2  TPI NEXT </vt:lpstr>
      <vt:lpstr>TPI 20个关键域 </vt:lpstr>
      <vt:lpstr>TPI 级别</vt:lpstr>
      <vt:lpstr>TPI 检查点和建议</vt:lpstr>
      <vt:lpstr>TPI成熟度矩阵</vt:lpstr>
      <vt:lpstr>TPI NEXT</vt:lpstr>
      <vt:lpstr>TPI Next</vt:lpstr>
      <vt:lpstr>PowerPoint 演示文稿</vt:lpstr>
      <vt:lpstr>4.4.3  CTP</vt:lpstr>
      <vt:lpstr>CTP  12个关键过程 </vt:lpstr>
      <vt:lpstr>4.5.4  STEP </vt:lpstr>
      <vt:lpstr>STEP 强调度量</vt:lpstr>
      <vt:lpstr>STEP 比较 </vt:lpstr>
      <vt:lpstr>PowerPoint 演示文稿</vt:lpstr>
      <vt:lpstr>概述</vt:lpstr>
      <vt:lpstr>标准和质量体系认证</vt:lpstr>
      <vt:lpstr>从SC7标准集了解软件工程标准的结构</vt:lpstr>
      <vt:lpstr>主要软件质量标准</vt:lpstr>
      <vt:lpstr>软件测试行业标准</vt:lpstr>
      <vt:lpstr>完整的软件测试规范是怎样的</vt:lpstr>
      <vt:lpstr>制定测试规范需要考虑的内容</vt:lpstr>
      <vt:lpstr> GBT 15532-2008 《计算机软件测试规范》</vt:lpstr>
      <vt:lpstr>PowerPoint 演示文稿</vt:lpstr>
      <vt:lpstr>PowerPoint 演示文稿</vt:lpstr>
      <vt:lpstr>本章小结</vt:lpstr>
      <vt:lpstr>思考题</vt:lpstr>
      <vt:lpstr>感 谢 聆 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董国庆</cp:lastModifiedBy>
  <cp:revision>330</cp:revision>
  <dcterms:created xsi:type="dcterms:W3CDTF">2020-06-18T01:06:00Z</dcterms:created>
  <dcterms:modified xsi:type="dcterms:W3CDTF">2024-03-05T01:14:10Z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426427AD8D144D0396529E473195E768</vt:lpwstr>
  </property>
</Properties>
</file>